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10.xml" ContentType="application/vnd.openxmlformats-officedocument.theme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  <p:sldMasterId id="2147483955" r:id="rId2"/>
    <p:sldMasterId id="2147483980" r:id="rId3"/>
    <p:sldMasterId id="2147483993" r:id="rId4"/>
    <p:sldMasterId id="2147484237" r:id="rId5"/>
    <p:sldMasterId id="2147484955" r:id="rId6"/>
    <p:sldMasterId id="2147485494" r:id="rId7"/>
    <p:sldMasterId id="2147485506" r:id="rId8"/>
    <p:sldMasterId id="2147485531" r:id="rId9"/>
    <p:sldMasterId id="2147485593" r:id="rId10"/>
    <p:sldMasterId id="2147485619" r:id="rId11"/>
  </p:sldMasterIdLst>
  <p:notesMasterIdLst>
    <p:notesMasterId r:id="rId60"/>
  </p:notesMasterIdLst>
  <p:handoutMasterIdLst>
    <p:handoutMasterId r:id="rId61"/>
  </p:handoutMasterIdLst>
  <p:sldIdLst>
    <p:sldId id="5951" r:id="rId12"/>
    <p:sldId id="5952" r:id="rId13"/>
    <p:sldId id="5834" r:id="rId14"/>
    <p:sldId id="5990" r:id="rId15"/>
    <p:sldId id="5991" r:id="rId16"/>
    <p:sldId id="5992" r:id="rId17"/>
    <p:sldId id="5993" r:id="rId18"/>
    <p:sldId id="5994" r:id="rId19"/>
    <p:sldId id="5996" r:id="rId20"/>
    <p:sldId id="5997" r:id="rId21"/>
    <p:sldId id="5995" r:id="rId22"/>
    <p:sldId id="5998" r:id="rId23"/>
    <p:sldId id="5999" r:id="rId24"/>
    <p:sldId id="6000" r:id="rId25"/>
    <p:sldId id="6001" r:id="rId26"/>
    <p:sldId id="6002" r:id="rId27"/>
    <p:sldId id="6003" r:id="rId28"/>
    <p:sldId id="6004" r:id="rId29"/>
    <p:sldId id="6005" r:id="rId30"/>
    <p:sldId id="6006" r:id="rId31"/>
    <p:sldId id="6007" r:id="rId32"/>
    <p:sldId id="6008" r:id="rId33"/>
    <p:sldId id="6009" r:id="rId34"/>
    <p:sldId id="6010" r:id="rId35"/>
    <p:sldId id="6011" r:id="rId36"/>
    <p:sldId id="6012" r:id="rId37"/>
    <p:sldId id="6013" r:id="rId38"/>
    <p:sldId id="6014" r:id="rId39"/>
    <p:sldId id="6040" r:id="rId40"/>
    <p:sldId id="6016" r:id="rId41"/>
    <p:sldId id="6017" r:id="rId42"/>
    <p:sldId id="6018" r:id="rId43"/>
    <p:sldId id="6019" r:id="rId44"/>
    <p:sldId id="6020" r:id="rId45"/>
    <p:sldId id="6021" r:id="rId46"/>
    <p:sldId id="6022" r:id="rId47"/>
    <p:sldId id="6023" r:id="rId48"/>
    <p:sldId id="6025" r:id="rId49"/>
    <p:sldId id="6026" r:id="rId50"/>
    <p:sldId id="6027" r:id="rId51"/>
    <p:sldId id="6028" r:id="rId52"/>
    <p:sldId id="6029" r:id="rId53"/>
    <p:sldId id="6030" r:id="rId54"/>
    <p:sldId id="6032" r:id="rId55"/>
    <p:sldId id="6033" r:id="rId56"/>
    <p:sldId id="6034" r:id="rId57"/>
    <p:sldId id="6035" r:id="rId58"/>
    <p:sldId id="6046" r:id="rId5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CDEDF2"/>
    <a:srgbClr val="FFEAFE"/>
    <a:srgbClr val="FFEFEC"/>
    <a:srgbClr val="FF0000"/>
    <a:srgbClr val="F8BFFF"/>
    <a:srgbClr val="084483"/>
    <a:srgbClr val="ED7D31"/>
    <a:srgbClr val="FFDCFD"/>
    <a:srgbClr val="ECFF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89" autoAdjust="0"/>
    <p:restoredTop sz="64157" autoAdjust="0"/>
  </p:normalViewPr>
  <p:slideViewPr>
    <p:cSldViewPr>
      <p:cViewPr varScale="1">
        <p:scale>
          <a:sx n="84" d="100"/>
          <a:sy n="84" d="100"/>
        </p:scale>
        <p:origin x="1416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5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63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9" Type="http://schemas.openxmlformats.org/officeDocument/2006/relationships/slide" Target="slides/slide18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slide" Target="slides/slide42.xml"/><Relationship Id="rId58" Type="http://schemas.openxmlformats.org/officeDocument/2006/relationships/slide" Target="slides/slide47.xml"/><Relationship Id="rId5" Type="http://schemas.openxmlformats.org/officeDocument/2006/relationships/slideMaster" Target="slideMasters/slideMaster5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8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slide" Target="slides/slide45.xml"/><Relationship Id="rId64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slide" Target="slides/slide48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slide" Target="slides/slide46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9" Type="http://schemas.openxmlformats.org/officeDocument/2006/relationships/slide" Target="slides/slide2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0EF95D2-65B3-BC4E-8994-D9482C31473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480074-238B-C845-9DF1-E3B87369389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D9B9FAA0-F3AA-164C-A8BD-BFC7CCCEAE52}" type="datetimeFigureOut">
              <a:rPr lang="en-US"/>
              <a:pPr>
                <a:defRPr/>
              </a:pPr>
              <a:t>12/13/2022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D1350C-FD2B-E248-96CE-E06DB4CA70A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C9C76E-AF9C-0049-9FFB-63472F0B4A6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CEAE43-671A-134F-A694-642B51FC3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906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6C4613C-2A39-F64E-84B3-3F6A11D93F5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1BAA2B-7F55-B545-81D8-BC58BCB6AAC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7F6B843C-A49F-BB4F-9599-3D41488860B0}" type="datetime1">
              <a:rPr lang="en-US" altLang="en-US"/>
              <a:pPr>
                <a:defRPr/>
              </a:pPr>
              <a:t>12/13/2022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987A64C-9D1C-0947-8690-7A7364BA5D2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047D10F-1509-E044-9AEB-E169ACB278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7BEBF0-B94A-A74D-8C8F-7CA6F41590C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BBA436-1CB7-B144-9089-6AE4863D9D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87973AD7-D932-2641-9FAC-D90A34A34A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67190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4E82DFE-E98A-254F-BFEC-3824591F846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81364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20821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48799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78314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46319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69240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06441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8651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8971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07382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3996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77240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7497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66058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79002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7130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90296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040773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89183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538665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88601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51823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3863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261075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955007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312056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170716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769920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80663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959739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281705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122973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484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180626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155274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71347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781518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154281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294346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399613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116081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47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433118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5" name="Rectangle 7">
            <a:extLst>
              <a:ext uri="{FF2B5EF4-FFF2-40B4-BE49-F238E27FC236}">
                <a16:creationId xmlns:a16="http://schemas.microsoft.com/office/drawing/2014/main" id="{4970873D-26C9-4F4E-BB94-4E1EC127E8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4E82DFE-E98A-254F-BFEC-3824591F8463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48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6146" name="Rectangle 2">
            <a:extLst>
              <a:ext uri="{FF2B5EF4-FFF2-40B4-BE49-F238E27FC236}">
                <a16:creationId xmlns:a16="http://schemas.microsoft.com/office/drawing/2014/main" id="{C2A0FF1F-825F-734E-90D6-E0ED72CA90C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47" name="Rectangle 3">
            <a:extLst>
              <a:ext uri="{FF2B5EF4-FFF2-40B4-BE49-F238E27FC236}">
                <a16:creationId xmlns:a16="http://schemas.microsoft.com/office/drawing/2014/main" id="{9CF49887-C12A-984F-8FC8-8B47E5DE79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854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81782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5696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41408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33733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973AD7-D932-2641-9FAC-D90A34A34A63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016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F49D761E-079B-3A43-A0C1-56738B9002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28C7A81-0A0B-D244-889C-5A3877A984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461A3A-19C1-6742-B33C-E82599843E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802AA-8BB7-3742-A18E-53EE2E571A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429039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38F5F6B-4812-ED46-9852-1A1D2FDF555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C66C216-AE14-164E-889E-205F940AC27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DF842-8045-BE40-A628-838F16121C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1204730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246064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121040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241621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CE054-F1E5-374D-A24E-887477C053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285756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92004D-7284-C244-B275-AB956C66515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610530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817D1-13B0-D341-B1C4-34616D3933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647661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67096-FD7F-A949-B565-8298951E6B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18931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077C3-3C60-8640-A1DD-3718D4D0D7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29831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41FDD-73B6-EC4A-BB35-BA0C8CCC36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093231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D2B92-4EF8-0940-9F90-1D39CCADBD7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96441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5178386-4527-D04C-A145-D5B3D2603F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F9D8ABF-6230-094A-9EDE-56A9D686A9E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E305C-B8FF-454A-9CA8-EE0240EF54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5980287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4B1A2-EC3E-4448-972E-E198354A3E4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162736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B71B7-33A4-004A-B24D-5E8A20C1D7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885878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EE445-AD48-2049-A03E-4C865681EA4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410180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603A9-60B6-0741-B15F-17172804C1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44154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6D58A-9B40-E846-A790-9B6CD5A585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791403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89856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662061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285920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323461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97706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F6D0A8C-43A2-0846-A293-684F4F4134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CB41D5-9472-8642-97A1-14D9CEAC7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7CB61-AAE3-8045-AE06-1A684E2F2F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653447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599072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169297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465364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184504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323237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02273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9D4990C3-AFD6-714F-9B03-BC4195478F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7FB765-34D1-DF41-8747-11911A693F1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4B110D5-34A8-9B4C-BDB5-1EB7B2FE1E4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BBE6A7F-C792-7D49-BE9F-D64860B6D1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E2D44EE-9CAA-254F-8FE6-8F96AE6ECC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6FACBA1-D57B-B34E-ACFE-02435ADE91A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FC0F87B4-4192-F646-81F8-2C0C7A260D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20136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2D45177-2B41-9444-90E4-C2791D94B0D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10195A5-F3C2-4344-8977-0F2E9531C2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6311B-B26C-1843-8F22-1D34BAB78C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173308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34E7E05-FA4E-BD44-9157-DED716661F5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401F7CF-5DCE-214C-9FA5-2C32D5D021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BB808-EEB4-FC44-8F4F-57765C4617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06714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AB8189-9772-5A48-BB64-467914A6E3F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BB8798-0F73-F747-A8B5-AF2F7E5E59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F28AE-7D1E-BE4E-86DC-06E8116516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575379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276BE32-1F40-2F4E-B395-BF76BF71ED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A64503EE-C424-EF40-B233-E3ABF2AFC1C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35D18-7AB3-D940-8828-F8281319B3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078123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59078F4-87DD-E64E-ABEA-71B20813ACC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7288BEBE-33A5-7D45-B41C-69AB0A7B66B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FF28B-D01D-C149-B550-EA6BEA78AD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717059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0A5223D-518D-EE43-8DC6-24C43958C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9742B4B-02A6-B24E-9663-9E2F1432A5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161BF-1539-0F4D-A952-AF1C695384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395761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E620C32-CEC5-7E4C-AD46-21272E5C1B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0B0AD9D-0CD8-6542-9483-38DC6A45F94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1CF28-5D0E-E44A-89D4-BF041E9AC6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251883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680F4A4-9DBD-6148-8085-1E7FA6B07E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9D569E9-7671-8845-9950-BD96A927580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A8015-CC4B-4A4B-AE94-736E9EFB2E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348666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E194FBD-CBF2-CC4C-9E7F-7238D611A1E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646953-367C-254B-A75B-5F851C481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EE5B3-F084-714B-A7C0-B4B44CC190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2685827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857EE-B184-034E-AF43-4E3BDF9329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078EB12-998C-BB49-9975-DD36DE6E7B4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A6312-4DA5-5F41-A5C2-D8D38D5DB2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742399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D5B1037-11B1-C240-8627-BEB0C353C3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B0B88AB-80FC-A648-BAEC-75AB5C417C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7AF12-3046-494D-922E-3FF329FD6B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7863612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AB1779-B1F7-0E41-B706-7B363575992C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3BA025A2-4B27-0448-A0E8-F26FB24D2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9892E-F2B4-2C49-AE9A-35018767CEF9}" type="datetime1">
              <a:rPr lang="en-US" altLang="en-US"/>
              <a:pPr>
                <a:defRPr/>
              </a:pPr>
              <a:t>12/13/2022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6CDB1ACD-4239-5441-8DCE-52B366DC4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7EC090D-C02D-D044-83D0-1FFC33723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50D9B-087F-7C49-AFE5-F9AD5097BC1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677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725BEEEA-2170-9F43-8EC9-F3136F23D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F93FF-3D34-7244-B36E-5204F826A5CD}" type="datetime1">
              <a:rPr lang="en-US" altLang="en-US"/>
              <a:pPr>
                <a:defRPr/>
              </a:pPr>
              <a:t>12/13/2022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A59EF40C-2A11-3B48-BFB0-16AAB49F0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C5DA0092-B270-AF40-B9EC-F4CF501CE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498E1-670D-D040-BAA6-886384A3AD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75892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AA4A58B-252F-624B-9360-749295F0226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89F3E-A361-C346-85D5-979F2CC237CE}" type="datetime1">
              <a:rPr lang="en-US" altLang="en-US"/>
              <a:pPr>
                <a:defRPr/>
              </a:pPr>
              <a:t>12/13/2022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33EF87B2-B80E-AF49-BACB-1920B29D6D9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13BF056A-8374-BC42-BC30-5004950A6C7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5AAE7-C243-D34C-97D6-0313C4DE4A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5740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27F00-3FAD-DB4B-B009-BA21688A2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8C979-17E9-BC44-934C-C5EDB0878512}" type="datetime1">
              <a:rPr lang="en-US" altLang="en-US"/>
              <a:pPr>
                <a:defRPr/>
              </a:pPr>
              <a:t>12/13/2022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88BD8-69A8-1D42-8EDD-534567095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346320DF-7E22-1744-865C-C4D45C082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5AC11-0F23-F642-8099-14F66C1D0E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67946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C2D106-B44B-A649-A69D-D18A07041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EEE20-C875-624B-AF0A-6E9AE1BBD7B0}" type="datetime1">
              <a:rPr lang="en-US" altLang="en-US"/>
              <a:pPr>
                <a:defRPr/>
              </a:pPr>
              <a:t>12/13/2022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0991D5-BC99-9646-A299-07DB91E28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F16DF255-6384-3442-9D80-769A1096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65FCA-DA27-DF47-A5E6-DFAFFE432F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15696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55F50695-07A8-7745-8ED2-FA2D7ACC1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A7627-6B44-6447-9F49-4DE1F8B2FA06}" type="datetime1">
              <a:rPr lang="en-US" altLang="en-US"/>
              <a:pPr>
                <a:defRPr/>
              </a:pPr>
              <a:t>12/13/2022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75FBDC9-F372-A149-B662-F0A155A02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E7D58A7A-56F8-BE4A-B5E2-489BED10F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1E75C-9A02-5847-902D-2A47F95313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300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19C1037-69BF-CB45-A1E1-A351E496DCB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C97218F-5A30-C249-A8A5-2ECAB45AD0B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74ABED-3E16-E84E-9604-A4A8FA7BA7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044817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6A26B00A-232B-C747-8274-70D0BDF22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CD87C-C64A-1D4B-84A1-51A208D403AF}" type="datetime1">
              <a:rPr lang="en-US" altLang="en-US"/>
              <a:pPr>
                <a:defRPr/>
              </a:pPr>
              <a:t>12/13/2022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CD268113-5D9A-594C-9431-399E35F29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CDE35D5F-6F77-6B49-BB46-BD2165F55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E3623-C154-BA49-83B6-5140FD361BF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79102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05D5508C-5E14-0049-8573-70F136DE5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39FC7-43DD-1E41-8B59-A1EF3005D51D}" type="datetime1">
              <a:rPr lang="en-US" altLang="en-US"/>
              <a:pPr>
                <a:defRPr/>
              </a:pPr>
              <a:t>12/13/2022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3DCFB623-1965-B64E-BD0C-02369443D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DC04BD00-0E6F-9C47-B0ED-839AFCD5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43A6F-C7DA-5E44-B3AF-6733FED425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48262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CB3B5A3-5768-B647-ADBF-28B4A06E4CA1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CD840152-C64A-D144-AE7A-41E475DE6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DD66A-510D-144F-B22B-751965B3F964}" type="datetime1">
              <a:rPr lang="en-US" altLang="en-US"/>
              <a:pPr>
                <a:defRPr/>
              </a:pPr>
              <a:t>12/13/2022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43E30E6A-3009-BE49-B194-680E32FDD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3CD39DF1-55AC-0F4E-887C-960C4D163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9DE0D-8130-5A45-8A70-376CA98479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506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539A4703-5BA2-EB46-948C-BD93A3564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33E997C-DFEB-304C-B432-A70CAFAB83FD}" type="datetime1">
              <a:rPr lang="en-US" altLang="en-US"/>
              <a:pPr>
                <a:defRPr/>
              </a:pPr>
              <a:t>12/13/2022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6EB2D700-1CA1-2144-822D-110241EC6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EE6F440F-CEFA-514B-86B0-6C51F0818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F68D1CE-FC8E-194F-BA06-5C6B63C3776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43076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07201BC7-BED0-D843-93DB-22A8617BD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920F0-FEB1-2541-A059-C3FC5BE0A1E7}" type="datetime1">
              <a:rPr lang="en-US" altLang="en-US"/>
              <a:pPr>
                <a:defRPr/>
              </a:pPr>
              <a:t>12/13/2022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C49B5DAE-E24D-F744-8BAC-3CD662463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0CCC806-E2E1-C24D-A9B1-8C59BEADB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49200-EF1F-A641-8E2C-0A41573C35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13247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45A432FC-B1FC-3743-A6E8-67271640A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BAF8-A45C-F042-8FF1-CB0E04081067}" type="datetime1">
              <a:rPr lang="en-US" altLang="en-US"/>
              <a:pPr>
                <a:defRPr/>
              </a:pPr>
              <a:t>12/13/2022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1E44A229-6EF5-AB47-ADF0-812C9506B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5FDE0C0A-82C9-934C-AB08-5FC4E93A2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7CBC5-1D32-1A4F-8557-6B88EE5700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06020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8C0AEDB-AE72-1C4B-98C5-DD8A57B0F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3D172127-04AB-F14E-8A77-E25FA91BEEE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39F5AA2-2F81-DE4D-857B-D03D37DA78D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F099C6E-3884-6249-A62E-9F695C70B3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0B983E7-8083-6541-91E7-371C364A38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EE0FBDF-FEFA-9C4C-B8C1-AA83F67044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DD28897F-2C7E-7F46-B69F-DE95DCD1C7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352141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79652B2-5BA2-814B-9197-80813B25BC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2B4512-5C9F-F24B-ACE5-FEA941FA37B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264BD-5CF8-8847-9120-583B5D924A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3210076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503F49-5E0A-6C4C-8707-2CDE1C016B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D7EAE19-43CD-0149-9535-D4749EB052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4427A-0234-FF4A-B617-45AD81C031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9871914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C81874D-6987-554F-A2A7-E1C4E08879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6FDB72E-FF27-D348-8419-B96CBBA6934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12D68-2B8E-0F43-9524-393EB5278AD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667962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86B3CF1-52B7-1B4E-AE7A-0549C7D0B2A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8E095FFB-C259-2E43-9A62-A1D62518E0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471CD-8D2F-4F45-9D79-5AC74AB2E2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877878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FF74D33-B557-2D4A-8CA7-6C068BEA77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02B7CEDD-20B8-6243-B7DF-B621408F7A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7057D-8804-B74F-813A-684A2729AF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6699946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D416F44-F624-5048-899C-99A0F4C7AEA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4B80B40-48F5-3949-AFFD-6910D6AD59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67CE6-8CAF-1443-BB87-1F9BBECD8B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3781786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F10A0E4-55E1-E344-A9A7-514DF6DE64A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CA045D6-205E-8C4F-BF45-111FB3A7725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F0CEF-1A2E-4B4E-94B7-F9B11A1657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1885149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245C159-7A18-D446-8CE9-9D889808189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3843B3-C745-6747-AEDF-DB017023B88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B418C-E36B-F240-8932-8FB0F5F595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008409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F161BD4-BE84-8F4C-9366-F61686248C2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811B5C-E6B4-E142-A3B6-D8C754CE31B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0E76B-E272-4B47-B40C-ABE8AA31BA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090535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125170-765C-1843-9206-97B56AC292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C4D52BE-7BDA-3943-867D-4DCAC5A7CE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7DE28-7A66-164E-95E7-450898FA5D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1523695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C3415BA-4F86-7645-B96B-6D52B81FB16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95352D9-45D6-C143-B112-7757F6ECFD5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576C8-4CB5-EB47-A907-7F94696BF5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2874128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3AD25134-EA78-B244-BD5E-7B5D1163F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C4557B9-6B1E-2F4D-B6C2-B2A1DA603A4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4F4B93D-BF22-A149-BABA-90115B5D13E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0DF3E3D-46D9-DB43-8730-C0994CEC1A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21A4F04-3E3C-1847-A6F0-DE424E4F54A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AFBFE3F-2108-1444-A8AF-58789E512E9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930F04B-11B6-5640-A1E4-882842C3BE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700212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4E2F54E-60B9-2F4F-89E6-30CBFA1ABA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67796C9-FBA3-3942-A3B6-53B40D25BA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3CF7A15-8D90-1445-BE37-F18227DCF4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483160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3FA9C44-8B01-8249-93D9-1383E87490C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CEF2B4A-BAB8-3D4F-9B4C-D6A6221B395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DB02DC1-0A42-4A43-BE99-F4D1DC9EAA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793429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F7DD1FF-752F-CF4C-8945-3B4238296D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7513F226-2EB8-7844-A867-B8F2BD7B39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C317A-7115-1447-A3EA-179600B564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8406497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627C71B-EDC2-1445-BBA8-64078224918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B958A16-5E9C-B445-AF57-EF5CDEBF3E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AB06FE8-1E6A-3342-8236-C414132BF5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869626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02AFDBD5-081C-2C49-9625-F770FCBA5E4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5294AE6-4DF2-EC4B-9344-697D8BAF10C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1B1B105-BE8E-8842-8E6D-0757A98AA25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5814230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AC96CBF-A6DE-D046-A601-59A502E064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FDE946E-95D0-5A4C-B651-F48795EF13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D70267-3EB3-DF44-AB1B-3C13678813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9322701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E562540-E7C4-BB43-B566-144491F47A4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05215AC-8F39-1E47-9F14-BF461372771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15B707F-67A4-DA42-816E-5DF13A099C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1278699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DF044A-9556-3740-9960-C2B708761B6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D75F002-2226-814E-A0B5-493B26014B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29815857-AD7B-954C-A805-6C77805197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353617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B8C2278-83B5-F34A-A426-482F7D9975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3745FE-DDF7-2949-AE24-A78FFF7D0B3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5385B63-ABF2-1946-97AC-B4A44E920B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7262565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5C9978C-3A26-2240-85BB-98C2D44E24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D6271E4-1979-1F4C-9E16-9D4FA0DB173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4871C2D-B2AE-A446-B995-D8BF8ACD8C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4596388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CACDB55-BD39-6349-B6F6-E9BA947B984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A13895-9246-964F-A123-DC4E8E000A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1131645-0551-0E43-AA4A-B37F3BEF45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0264244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BB22F3D8-372A-7E4F-BAF0-2B62E16D7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2538D10A-B20C-1F4A-A69F-0F0B507B6C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323C0A52-D6B6-4A4D-BD73-5955293DBD0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03D96CF-D2B5-284A-8A3B-88E2B14F16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E92EBB-E8F1-BB42-9972-9FC2F1E39D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815D7EE-6875-8949-837F-2AE3A4F79FD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800691C5-9FA5-3F46-90A7-ED5D0D102B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2763628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D4116A-1656-924F-8339-968CDC00B5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92E4BB7-CF8F-934D-88CB-2C51D02F649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33320-76E4-0249-8CA9-3902D97168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01908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A978A423-3D9F-894F-B5AD-E1A2D46BB9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7848F5F-7FA1-4047-92D1-DE982BEA3E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479A0-53FE-6846-9177-9D957D5DB5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1124980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D009077-10AD-0947-8806-7D3C25918E6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A347429-32EA-F843-AE5C-FC1A699EBC2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AB052-3664-BF4F-993F-29369860E1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3723010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4642810-0270-CB48-A1CA-24DCF4455E9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1DA97B-4E00-DC4F-B7DB-18E15C4344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EB4A5-7404-294B-999D-175F606D62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5956067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BD8FCD-1BEB-6A42-B8B1-C39ED5BE279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1A21973-5A9E-154E-A49A-033DD08EB7E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13A1E-7D24-2943-AA19-843CF9E699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589785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B659D62-F008-694B-A107-310AB43E4C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66F093A-DC6C-3444-8F25-CDFB50F79E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812E9-CA0A-8244-A046-0571FC5453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2224249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96B94DE-149A-A84D-858F-4D5B428FA7A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4B1C692-591D-3346-8E1A-A19CC1BBF0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001C4-BF5C-F640-BD99-70162C2025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34865588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690CA2F-7EF4-4D4B-B05E-9CD06D97C0C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EF9E563-85B6-884B-A069-BAB01B87B7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D0717-7499-9E44-845B-E851FCB169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189640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62426B-A5A0-F944-991E-0F589442A93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EBECD59-3F6D-0145-A9B5-5EE2DF859F8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9139E-1132-E74D-AAEB-A81F8150B18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2245188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B00FC4D-28B2-774A-BDF5-CB3A5D1E70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BDB0E60-2A7B-1B44-BB6D-97BF3A139C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C9412-F662-064D-BEDC-D33A60B08A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1760168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0E3EA30-DFF3-9C4B-9691-5C9AAB88EB4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B2EE262-3A13-4443-80B8-614C7A4B25F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70A1F-36EE-AC4A-B790-1CFE7EECDE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5264658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A476F68-C964-6F4C-B323-CADD64DDE3D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4A41114-0EC5-4244-A8AE-388F27C4901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1C9BF-9555-1749-A87B-CA7C52D013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375484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FE7A5D5-3B98-3B4A-91BA-CD8ED2A5A9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EFE7942-9EC5-AF40-968B-2407967B1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9CDE0-5DCD-7B46-AA26-4594E19FFC9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536520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3207847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136295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7259404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2378915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363197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7343161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1799603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0208442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3668476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632120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6AB2A2-A4A5-5347-AAE3-FADA1FF8F55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6606DB9-E3E9-1843-B9B4-2362ED017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B7584-59C6-714F-BE89-0E36189F28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201230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180403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23342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2404959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1348404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358040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627415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17343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7797085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169784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820172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F4482DE-19EA-F743-8B0C-AF1B284B229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03AB263-31E2-B64E-A81F-2C5639871A7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25E77-4C52-7848-99F4-1877F0C588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9223231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3910160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56555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731018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865251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905521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948639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126672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078194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48424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20196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image" Target="../media/image1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92C6B81F-42E3-BA45-9AF8-76399543A6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493C66BC-7CB9-274E-A6C9-B92762DA9C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A501E58F-3A9C-DD48-B289-923861D1A91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1BD1387-A05D-394B-B8F4-FF02837F724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8D774979-90F4-4840-9857-53A7B1F74F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6F68501F-FFFE-D945-94C6-E836699281F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22DE2E1B-F139-C24D-B148-F753FB6E468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4344" name="Picture 7" descr="safari.png">
            <a:extLst>
              <a:ext uri="{FF2B5EF4-FFF2-40B4-BE49-F238E27FC236}">
                <a16:creationId xmlns:a16="http://schemas.microsoft.com/office/drawing/2014/main" id="{BC64FB04-0B55-5F44-8D26-EFDD28FAA22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24" r:id="rId2"/>
    <p:sldLayoutId id="2147485225" r:id="rId3"/>
    <p:sldLayoutId id="2147485226" r:id="rId4"/>
    <p:sldLayoutId id="2147485227" r:id="rId5"/>
    <p:sldLayoutId id="2147485228" r:id="rId6"/>
    <p:sldLayoutId id="2147485229" r:id="rId7"/>
    <p:sldLayoutId id="2147485230" r:id="rId8"/>
    <p:sldLayoutId id="2147485231" r:id="rId9"/>
    <p:sldLayoutId id="2147485232" r:id="rId10"/>
    <p:sldLayoutId id="2147485233" r:id="rId11"/>
    <p:sldLayoutId id="2147485234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B5C1105-7C02-0A4A-BBB4-558A73CD3ACF}" type="slidenum">
              <a:rPr lang="en-US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32" name="Picture 7" descr="safari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439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94" r:id="rId1"/>
    <p:sldLayoutId id="2147485595" r:id="rId2"/>
    <p:sldLayoutId id="2147485596" r:id="rId3"/>
    <p:sldLayoutId id="2147485597" r:id="rId4"/>
    <p:sldLayoutId id="2147485598" r:id="rId5"/>
    <p:sldLayoutId id="2147485599" r:id="rId6"/>
    <p:sldLayoutId id="2147485600" r:id="rId7"/>
    <p:sldLayoutId id="2147485601" r:id="rId8"/>
    <p:sldLayoutId id="2147485602" r:id="rId9"/>
    <p:sldLayoutId id="2147485603" r:id="rId10"/>
    <p:sldLayoutId id="2147485604" r:id="rId11"/>
    <p:sldLayoutId id="214748560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458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20" r:id="rId1"/>
    <p:sldLayoutId id="2147485621" r:id="rId2"/>
    <p:sldLayoutId id="2147485622" r:id="rId3"/>
    <p:sldLayoutId id="2147485623" r:id="rId4"/>
    <p:sldLayoutId id="2147485624" r:id="rId5"/>
    <p:sldLayoutId id="2147485625" r:id="rId6"/>
    <p:sldLayoutId id="2147485626" r:id="rId7"/>
    <p:sldLayoutId id="2147485627" r:id="rId8"/>
    <p:sldLayoutId id="2147485628" r:id="rId9"/>
    <p:sldLayoutId id="2147485629" r:id="rId10"/>
    <p:sldLayoutId id="214748563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0A0E6827-15C8-D447-A4FE-6DDF088FB8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>
            <a:extLst>
              <a:ext uri="{FF2B5EF4-FFF2-40B4-BE49-F238E27FC236}">
                <a16:creationId xmlns:a16="http://schemas.microsoft.com/office/drawing/2014/main" id="{F4E6558B-D79E-0043-98F6-220664313A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DE46EEF-442F-5D41-8A5E-30A426FA3E1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D8ED9886-DC67-CA49-8DA9-4C7214252D8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40979D66-0FA0-8E40-92EB-4AE393C5B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7654" name="Line 1032">
            <a:extLst>
              <a:ext uri="{FF2B5EF4-FFF2-40B4-BE49-F238E27FC236}">
                <a16:creationId xmlns:a16="http://schemas.microsoft.com/office/drawing/2014/main" id="{73CEE983-44B3-8348-BF71-4537AAB420E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5" name="Line 1033">
            <a:extLst>
              <a:ext uri="{FF2B5EF4-FFF2-40B4-BE49-F238E27FC236}">
                <a16:creationId xmlns:a16="http://schemas.microsoft.com/office/drawing/2014/main" id="{A12130F7-CF5E-0143-A9C0-6A7DC811CC0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7656" name="Picture 7" descr="safari.png">
            <a:extLst>
              <a:ext uri="{FF2B5EF4-FFF2-40B4-BE49-F238E27FC236}">
                <a16:creationId xmlns:a16="http://schemas.microsoft.com/office/drawing/2014/main" id="{7D612E43-C5EE-5048-9650-6137A6E4146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304" r:id="rId2"/>
    <p:sldLayoutId id="2147485305" r:id="rId3"/>
    <p:sldLayoutId id="2147485306" r:id="rId4"/>
    <p:sldLayoutId id="2147485307" r:id="rId5"/>
    <p:sldLayoutId id="2147485308" r:id="rId6"/>
    <p:sldLayoutId id="2147485309" r:id="rId7"/>
    <p:sldLayoutId id="2147485310" r:id="rId8"/>
    <p:sldLayoutId id="2147485311" r:id="rId9"/>
    <p:sldLayoutId id="2147485312" r:id="rId10"/>
    <p:sldLayoutId id="2147485313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36FF5B-B817-3248-B1BE-89B242E8F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9939" name="Text Placeholder 2">
            <a:extLst>
              <a:ext uri="{FF2B5EF4-FFF2-40B4-BE49-F238E27FC236}">
                <a16:creationId xmlns:a16="http://schemas.microsoft.com/office/drawing/2014/main" id="{530DFD7F-D03B-304F-B9A4-66B484C0572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38DA1-3AC9-7848-8F3D-625425CFCA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035F1374-CFE1-074A-AFD7-2680A2544200}" type="datetime1">
              <a:rPr lang="en-US" altLang="en-US"/>
              <a:pPr>
                <a:defRPr/>
              </a:pPr>
              <a:t>12/13/2022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E0C30-0DC0-8140-9A88-68520FBA32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89A7BE4-AC87-1643-A287-B8425B91E4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4547778-4309-4A4E-AFF8-827346471F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4" r:id="rId1"/>
    <p:sldLayoutId id="2147485315" r:id="rId2"/>
    <p:sldLayoutId id="2147485316" r:id="rId3"/>
    <p:sldLayoutId id="2147485317" r:id="rId4"/>
    <p:sldLayoutId id="2147485318" r:id="rId5"/>
    <p:sldLayoutId id="2147485319" r:id="rId6"/>
    <p:sldLayoutId id="2147485320" r:id="rId7"/>
    <p:sldLayoutId id="2147485321" r:id="rId8"/>
    <p:sldLayoutId id="2147485322" r:id="rId9"/>
    <p:sldLayoutId id="2147485323" r:id="rId10"/>
    <p:sldLayoutId id="2147485324" r:id="rId11"/>
    <p:sldLayoutId id="2147485325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-128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>
            <a:extLst>
              <a:ext uri="{FF2B5EF4-FFF2-40B4-BE49-F238E27FC236}">
                <a16:creationId xmlns:a16="http://schemas.microsoft.com/office/drawing/2014/main" id="{50B0808F-49E2-AB42-ACBA-4E35ED922A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3251" name="Rectangle 1027">
            <a:extLst>
              <a:ext uri="{FF2B5EF4-FFF2-40B4-BE49-F238E27FC236}">
                <a16:creationId xmlns:a16="http://schemas.microsoft.com/office/drawing/2014/main" id="{562AC510-B8DF-A441-B35B-899DA7A961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CC8208DC-5F6B-E449-AF5F-DA8F53B610F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2CFAF1D-3E13-B549-BCE4-645402069D9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CF8A26E8-21FA-874A-BBD9-7AB3F548D1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3254" name="Line 1032">
            <a:extLst>
              <a:ext uri="{FF2B5EF4-FFF2-40B4-BE49-F238E27FC236}">
                <a16:creationId xmlns:a16="http://schemas.microsoft.com/office/drawing/2014/main" id="{79714397-DDB8-1D40-B2A0-37E6CD83444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5" name="Line 1033">
            <a:extLst>
              <a:ext uri="{FF2B5EF4-FFF2-40B4-BE49-F238E27FC236}">
                <a16:creationId xmlns:a16="http://schemas.microsoft.com/office/drawing/2014/main" id="{17505EFF-7EB4-CD41-8710-71671FCD9C5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3256" name="Picture 7" descr="safari.png">
            <a:extLst>
              <a:ext uri="{FF2B5EF4-FFF2-40B4-BE49-F238E27FC236}">
                <a16:creationId xmlns:a16="http://schemas.microsoft.com/office/drawing/2014/main" id="{4B855D20-735A-E147-9633-5EF53191A25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6" r:id="rId1"/>
    <p:sldLayoutId id="2147485327" r:id="rId2"/>
    <p:sldLayoutId id="2147485328" r:id="rId3"/>
    <p:sldLayoutId id="2147485329" r:id="rId4"/>
    <p:sldLayoutId id="2147485330" r:id="rId5"/>
    <p:sldLayoutId id="2147485331" r:id="rId6"/>
    <p:sldLayoutId id="2147485332" r:id="rId7"/>
    <p:sldLayoutId id="2147485333" r:id="rId8"/>
    <p:sldLayoutId id="2147485334" r:id="rId9"/>
    <p:sldLayoutId id="2147485335" r:id="rId10"/>
    <p:sldLayoutId id="214748533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AAAA2B8E-1380-824A-B8DB-CB75F19400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E388CACB-9070-D241-AEB3-F5601B9684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3334574-36A6-D841-9BF1-505C85F84C3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B81B7CC0-EA57-B64A-A380-FEE9D4D6634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2786A5A-CF13-CB4F-9A96-305D1DC0C7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B3D8C9C5-A709-DE4A-A600-A884A00AD5E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4CF90C62-F606-754B-AB94-6F167773B0B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339" r:id="rId2"/>
    <p:sldLayoutId id="2147485340" r:id="rId3"/>
    <p:sldLayoutId id="2147485341" r:id="rId4"/>
    <p:sldLayoutId id="2147485342" r:id="rId5"/>
    <p:sldLayoutId id="2147485343" r:id="rId6"/>
    <p:sldLayoutId id="2147485344" r:id="rId7"/>
    <p:sldLayoutId id="2147485345" r:id="rId8"/>
    <p:sldLayoutId id="2147485346" r:id="rId9"/>
    <p:sldLayoutId id="2147485347" r:id="rId10"/>
    <p:sldLayoutId id="2147485348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666" name="Rectangle 1026">
            <a:extLst>
              <a:ext uri="{FF2B5EF4-FFF2-40B4-BE49-F238E27FC236}">
                <a16:creationId xmlns:a16="http://schemas.microsoft.com/office/drawing/2014/main" id="{767842EF-2E87-9649-8E4C-4EF07515E6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25667" name="Rectangle 1027">
            <a:extLst>
              <a:ext uri="{FF2B5EF4-FFF2-40B4-BE49-F238E27FC236}">
                <a16:creationId xmlns:a16="http://schemas.microsoft.com/office/drawing/2014/main" id="{7F46E882-405C-294F-A176-5EB4B6E5E8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3955FDDD-00C5-1D4C-912E-1BDB0E3BD33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2C1267A1-BE40-C34F-A587-D92B7D4A5D5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B1C60925-3F6D-0244-A63C-8428EA4EFD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25670" name="Line 1032">
            <a:extLst>
              <a:ext uri="{FF2B5EF4-FFF2-40B4-BE49-F238E27FC236}">
                <a16:creationId xmlns:a16="http://schemas.microsoft.com/office/drawing/2014/main" id="{BEFE2080-76AE-4B40-AEAD-392FD767B10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5671" name="Line 1033">
            <a:extLst>
              <a:ext uri="{FF2B5EF4-FFF2-40B4-BE49-F238E27FC236}">
                <a16:creationId xmlns:a16="http://schemas.microsoft.com/office/drawing/2014/main" id="{23A53299-EA82-2047-A09E-6BA50065689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8" r:id="rId1"/>
    <p:sldLayoutId id="2147485257" r:id="rId2"/>
    <p:sldLayoutId id="2147485258" r:id="rId3"/>
    <p:sldLayoutId id="2147485259" r:id="rId4"/>
    <p:sldLayoutId id="2147485260" r:id="rId5"/>
    <p:sldLayoutId id="2147485261" r:id="rId6"/>
    <p:sldLayoutId id="2147485262" r:id="rId7"/>
    <p:sldLayoutId id="2147485263" r:id="rId8"/>
    <p:sldLayoutId id="2147485264" r:id="rId9"/>
    <p:sldLayoutId id="2147485265" r:id="rId10"/>
    <p:sldLayoutId id="2147485266" r:id="rId11"/>
    <p:sldLayoutId id="2147485267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720"/>
            <a:ext cx="8610600" cy="5339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132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95" r:id="rId1"/>
    <p:sldLayoutId id="2147485496" r:id="rId2"/>
    <p:sldLayoutId id="2147485497" r:id="rId3"/>
    <p:sldLayoutId id="2147485498" r:id="rId4"/>
    <p:sldLayoutId id="2147485499" r:id="rId5"/>
    <p:sldLayoutId id="2147485500" r:id="rId6"/>
    <p:sldLayoutId id="2147485501" r:id="rId7"/>
    <p:sldLayoutId id="2147485502" r:id="rId8"/>
    <p:sldLayoutId id="2147485503" r:id="rId9"/>
    <p:sldLayoutId id="2147485504" r:id="rId10"/>
    <p:sldLayoutId id="214748550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69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07" r:id="rId1"/>
    <p:sldLayoutId id="2147485508" r:id="rId2"/>
    <p:sldLayoutId id="2147485509" r:id="rId3"/>
    <p:sldLayoutId id="2147485510" r:id="rId4"/>
    <p:sldLayoutId id="2147485511" r:id="rId5"/>
    <p:sldLayoutId id="2147485512" r:id="rId6"/>
    <p:sldLayoutId id="2147485513" r:id="rId7"/>
    <p:sldLayoutId id="2147485514" r:id="rId8"/>
    <p:sldLayoutId id="2147485515" r:id="rId9"/>
    <p:sldLayoutId id="2147485516" r:id="rId10"/>
    <p:sldLayoutId id="214748551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914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32" r:id="rId1"/>
    <p:sldLayoutId id="2147485533" r:id="rId2"/>
    <p:sldLayoutId id="2147485534" r:id="rId3"/>
    <p:sldLayoutId id="2147485535" r:id="rId4"/>
    <p:sldLayoutId id="2147485536" r:id="rId5"/>
    <p:sldLayoutId id="2147485537" r:id="rId6"/>
    <p:sldLayoutId id="2147485538" r:id="rId7"/>
    <p:sldLayoutId id="2147485539" r:id="rId8"/>
    <p:sldLayoutId id="2147485540" r:id="rId9"/>
    <p:sldLayoutId id="2147485541" r:id="rId10"/>
    <p:sldLayoutId id="214748554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9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Dr. </a:t>
            </a:r>
            <a:r>
              <a:rPr lang="en-US" altLang="en-US" sz="2800" dirty="0" smtClean="0">
                <a:solidFill>
                  <a:srgbClr val="003399"/>
                </a:solidFill>
                <a:ea typeface="ＭＳ Ｐゴシック" panose="020B0600070205080204" pitchFamily="34" charset="-128"/>
              </a:rPr>
              <a:t>Mohammad Sadrosadati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marL="0" indent="0" algn="ctr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Fall </a:t>
            </a:r>
            <a:r>
              <a:rPr lang="en-US" altLang="en-US" dirty="0">
                <a:ea typeface="ＭＳ Ｐゴシック" panose="020B0600070205080204" pitchFamily="34" charset="-128"/>
              </a:rPr>
              <a:t>2022</a:t>
            </a:r>
          </a:p>
          <a:p>
            <a:pPr marL="0" indent="0" algn="ctr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14 December </a:t>
            </a:r>
            <a:r>
              <a:rPr lang="en-US" altLang="en-US" dirty="0">
                <a:ea typeface="ＭＳ Ｐゴシック" panose="020B0600070205080204" pitchFamily="34" charset="-128"/>
              </a:rPr>
              <a:t>2022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Modern SSDs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1600" b="1" dirty="0">
                <a:solidFill>
                  <a:srgbClr val="C00000"/>
                </a:solidFill>
              </a:rPr>
              <a:t/>
            </a:r>
            <a:br>
              <a:rPr lang="en-US" sz="1600" b="1" dirty="0">
                <a:solidFill>
                  <a:srgbClr val="C00000"/>
                </a:solidFill>
              </a:rPr>
            </a:br>
            <a:r>
              <a:rPr lang="en-US" sz="3200" dirty="0"/>
              <a:t>Fine-Grained Mapping &amp;</a:t>
            </a:r>
            <a:br>
              <a:rPr lang="en-US" sz="3200" dirty="0"/>
            </a:br>
            <a:r>
              <a:rPr lang="en-US" sz="3200" dirty="0"/>
              <a:t>Multi-Plane Operation-Aware Block Management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8829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Write Requests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Inefficiencies due to the erase-before-write property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228600" y="169482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0x01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B, C</a:t>
            </a:r>
            <a:r>
              <a:rPr lang="en-US" b="1" dirty="0">
                <a:latin typeface="Cambria" panose="02040503050406030204" pitchFamily="18" charset="0"/>
              </a:rPr>
              <a:t>) 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01FDAB-C0AD-4621-ABDF-B61378236351}"/>
              </a:ext>
            </a:extLst>
          </p:cNvPr>
          <p:cNvSpPr txBox="1"/>
          <p:nvPr/>
        </p:nvSpPr>
        <p:spPr>
          <a:xfrm>
            <a:off x="-228600" y="232499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0b 0000 0000 0000 0001</a:t>
            </a:r>
            <a:endParaRPr lang="en-CH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B60189F-5198-458D-A9E3-347C56F8C8DF}"/>
              </a:ext>
            </a:extLst>
          </p:cNvPr>
          <p:cNvCxnSpPr/>
          <p:nvPr/>
        </p:nvCxnSpPr>
        <p:spPr bwMode="auto">
          <a:xfrm>
            <a:off x="1012242" y="2647379"/>
            <a:ext cx="2299527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D335F6-0B08-4764-A96B-F0DBB5FD2C6A}"/>
              </a:ext>
            </a:extLst>
          </p:cNvPr>
          <p:cNvCxnSpPr>
            <a:cxnSpLocks/>
          </p:cNvCxnSpPr>
          <p:nvPr/>
        </p:nvCxnSpPr>
        <p:spPr bwMode="auto">
          <a:xfrm>
            <a:off x="3329354" y="2647379"/>
            <a:ext cx="259712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E972CC7-1915-46F7-8266-B07FD6C2F036}"/>
              </a:ext>
            </a:extLst>
          </p:cNvPr>
          <p:cNvSpPr txBox="1"/>
          <p:nvPr/>
        </p:nvSpPr>
        <p:spPr>
          <a:xfrm>
            <a:off x="3133335" y="2602468"/>
            <a:ext cx="162916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ambria" panose="02040503050406030204" pitchFamily="18" charset="0"/>
              </a:rPr>
              <a:t>4-KiB Offset</a:t>
            </a:r>
            <a:endParaRPr lang="en-CH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C5D14E-6FFE-412F-BD22-902C74598F9A}"/>
              </a:ext>
            </a:extLst>
          </p:cNvPr>
          <p:cNvSpPr txBox="1"/>
          <p:nvPr/>
        </p:nvSpPr>
        <p:spPr>
          <a:xfrm>
            <a:off x="781767" y="2463969"/>
            <a:ext cx="262378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6"/>
                </a:solidFill>
                <a:latin typeface="Cambria" panose="02040503050406030204" pitchFamily="18" charset="0"/>
              </a:rPr>
              <a:t>16-KiB Page Number</a:t>
            </a:r>
            <a:endParaRPr lang="en-CH" b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7399000"/>
              </p:ext>
            </p:extLst>
          </p:nvPr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b="1" dirty="0">
                        <a:solidFill>
                          <a:srgbClr val="FF0000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158443"/>
              </p:ext>
            </p:extLst>
          </p:nvPr>
        </p:nvGraphicFramePr>
        <p:xfrm>
          <a:off x="5486401" y="3293710"/>
          <a:ext cx="3117935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199">
                  <a:extLst>
                    <a:ext uri="{9D8B030D-6E8A-4147-A177-3AD203B41FA5}">
                      <a16:colId xmlns:a16="http://schemas.microsoft.com/office/drawing/2014/main" val="2494200965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</a:t>
                      </a:r>
                      <a:endParaRPr lang="en-CH" b="1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</a:t>
                      </a:r>
                      <a:endParaRPr lang="en-CH" b="1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B6B4AE38-823E-4D24-8086-9A4CC5BD2EA0}"/>
              </a:ext>
            </a:extLst>
          </p:cNvPr>
          <p:cNvSpPr/>
          <p:nvPr/>
        </p:nvSpPr>
        <p:spPr>
          <a:xfrm>
            <a:off x="5638800" y="2971800"/>
            <a:ext cx="59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PPA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3D4EF2B-3085-4F25-8A70-582D6345749D}"/>
              </a:ext>
            </a:extLst>
          </p:cNvPr>
          <p:cNvSpPr/>
          <p:nvPr/>
        </p:nvSpPr>
        <p:spPr>
          <a:xfrm>
            <a:off x="4429637" y="3868588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0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A32902-A3C6-4851-8CD0-86F904D57A95}"/>
              </a:ext>
            </a:extLst>
          </p:cNvPr>
          <p:cNvSpPr/>
          <p:nvPr/>
        </p:nvSpPr>
        <p:spPr>
          <a:xfrm>
            <a:off x="4429637" y="5351474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1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329586BB-C638-4317-9120-67B76859F949}"/>
              </a:ext>
            </a:extLst>
          </p:cNvPr>
          <p:cNvSpPr/>
          <p:nvPr/>
        </p:nvSpPr>
        <p:spPr bwMode="auto">
          <a:xfrm>
            <a:off x="5427260" y="3481754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1F65610-D489-4E98-BEAD-3122819FACF0}"/>
              </a:ext>
            </a:extLst>
          </p:cNvPr>
          <p:cNvSpPr/>
          <p:nvPr/>
        </p:nvSpPr>
        <p:spPr bwMode="auto">
          <a:xfrm>
            <a:off x="5427260" y="4950042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B2A0209-4FC7-453C-99D8-70DE8178FE40}"/>
              </a:ext>
            </a:extLst>
          </p:cNvPr>
          <p:cNvSpPr/>
          <p:nvPr/>
        </p:nvSpPr>
        <p:spPr bwMode="auto">
          <a:xfrm>
            <a:off x="1098009" y="3600450"/>
            <a:ext cx="2348479" cy="49124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6652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Write Requests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Inefficiencies due to the erase-before-write property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228600" y="169482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0x01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B, C</a:t>
            </a:r>
            <a:r>
              <a:rPr lang="en-US" b="1" dirty="0">
                <a:latin typeface="Cambria" panose="02040503050406030204" pitchFamily="18" charset="0"/>
              </a:rPr>
              <a:t>) 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01FDAB-C0AD-4621-ABDF-B61378236351}"/>
              </a:ext>
            </a:extLst>
          </p:cNvPr>
          <p:cNvSpPr txBox="1"/>
          <p:nvPr/>
        </p:nvSpPr>
        <p:spPr>
          <a:xfrm>
            <a:off x="-228600" y="232499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0b 0000 0000 0000 0001</a:t>
            </a:r>
            <a:endParaRPr lang="en-CH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B60189F-5198-458D-A9E3-347C56F8C8DF}"/>
              </a:ext>
            </a:extLst>
          </p:cNvPr>
          <p:cNvCxnSpPr/>
          <p:nvPr/>
        </p:nvCxnSpPr>
        <p:spPr bwMode="auto">
          <a:xfrm>
            <a:off x="1012242" y="2647379"/>
            <a:ext cx="2299527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D335F6-0B08-4764-A96B-F0DBB5FD2C6A}"/>
              </a:ext>
            </a:extLst>
          </p:cNvPr>
          <p:cNvCxnSpPr>
            <a:cxnSpLocks/>
          </p:cNvCxnSpPr>
          <p:nvPr/>
        </p:nvCxnSpPr>
        <p:spPr bwMode="auto">
          <a:xfrm>
            <a:off x="3329354" y="2647379"/>
            <a:ext cx="259712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E972CC7-1915-46F7-8266-B07FD6C2F036}"/>
              </a:ext>
            </a:extLst>
          </p:cNvPr>
          <p:cNvSpPr txBox="1"/>
          <p:nvPr/>
        </p:nvSpPr>
        <p:spPr>
          <a:xfrm>
            <a:off x="3133335" y="2602468"/>
            <a:ext cx="162916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ambria" panose="02040503050406030204" pitchFamily="18" charset="0"/>
              </a:rPr>
              <a:t>4-KiB Offset</a:t>
            </a:r>
            <a:endParaRPr lang="en-CH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C5D14E-6FFE-412F-BD22-902C74598F9A}"/>
              </a:ext>
            </a:extLst>
          </p:cNvPr>
          <p:cNvSpPr txBox="1"/>
          <p:nvPr/>
        </p:nvSpPr>
        <p:spPr>
          <a:xfrm>
            <a:off x="781767" y="2463969"/>
            <a:ext cx="262378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6"/>
                </a:solidFill>
                <a:latin typeface="Cambria" panose="02040503050406030204" pitchFamily="18" charset="0"/>
              </a:rPr>
              <a:t>16-KiB Page Number</a:t>
            </a:r>
            <a:endParaRPr lang="en-CH" b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769347"/>
              </p:ext>
            </p:extLst>
          </p:nvPr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b="1" dirty="0">
                        <a:solidFill>
                          <a:srgbClr val="FF0000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0070030"/>
              </p:ext>
            </p:extLst>
          </p:nvPr>
        </p:nvGraphicFramePr>
        <p:xfrm>
          <a:off x="5486401" y="3293710"/>
          <a:ext cx="3117935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199">
                  <a:extLst>
                    <a:ext uri="{9D8B030D-6E8A-4147-A177-3AD203B41FA5}">
                      <a16:colId xmlns:a16="http://schemas.microsoft.com/office/drawing/2014/main" val="2494200965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</a:t>
                      </a:r>
                      <a:endParaRPr lang="en-CH" b="1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</a:t>
                      </a:r>
                      <a:endParaRPr lang="en-CH" b="1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B6B4AE38-823E-4D24-8086-9A4CC5BD2EA0}"/>
              </a:ext>
            </a:extLst>
          </p:cNvPr>
          <p:cNvSpPr/>
          <p:nvPr/>
        </p:nvSpPr>
        <p:spPr>
          <a:xfrm>
            <a:off x="5638800" y="2971800"/>
            <a:ext cx="59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PPA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3D4EF2B-3085-4F25-8A70-582D6345749D}"/>
              </a:ext>
            </a:extLst>
          </p:cNvPr>
          <p:cNvSpPr/>
          <p:nvPr/>
        </p:nvSpPr>
        <p:spPr>
          <a:xfrm>
            <a:off x="4429637" y="3868588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0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A32902-A3C6-4851-8CD0-86F904D57A95}"/>
              </a:ext>
            </a:extLst>
          </p:cNvPr>
          <p:cNvSpPr/>
          <p:nvPr/>
        </p:nvSpPr>
        <p:spPr>
          <a:xfrm>
            <a:off x="4429637" y="5351474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1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329586BB-C638-4317-9120-67B76859F949}"/>
              </a:ext>
            </a:extLst>
          </p:cNvPr>
          <p:cNvSpPr/>
          <p:nvPr/>
        </p:nvSpPr>
        <p:spPr bwMode="auto">
          <a:xfrm>
            <a:off x="5427260" y="3481754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1F65610-D489-4E98-BEAD-3122819FACF0}"/>
              </a:ext>
            </a:extLst>
          </p:cNvPr>
          <p:cNvSpPr/>
          <p:nvPr/>
        </p:nvSpPr>
        <p:spPr bwMode="auto">
          <a:xfrm>
            <a:off x="5427260" y="4950042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B2A0209-4FC7-453C-99D8-70DE8178FE40}"/>
              </a:ext>
            </a:extLst>
          </p:cNvPr>
          <p:cNvSpPr/>
          <p:nvPr/>
        </p:nvSpPr>
        <p:spPr bwMode="auto">
          <a:xfrm>
            <a:off x="1098009" y="3600450"/>
            <a:ext cx="2348479" cy="49124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0" name="Rounded Rectangular Callout 61">
            <a:extLst>
              <a:ext uri="{FF2B5EF4-FFF2-40B4-BE49-F238E27FC236}">
                <a16:creationId xmlns:a16="http://schemas.microsoft.com/office/drawing/2014/main" id="{F0589477-0BB3-44F5-8E97-BD2397EF8365}"/>
              </a:ext>
            </a:extLst>
          </p:cNvPr>
          <p:cNvSpPr/>
          <p:nvPr/>
        </p:nvSpPr>
        <p:spPr bwMode="auto">
          <a:xfrm>
            <a:off x="3693256" y="4131190"/>
            <a:ext cx="5217382" cy="2248104"/>
          </a:xfrm>
          <a:prstGeom prst="wedgeRoundRectCallout">
            <a:avLst>
              <a:gd name="adj1" fmla="val 22302"/>
              <a:gd name="adj2" fmla="val -57582"/>
              <a:gd name="adj3" fmla="val 16667"/>
            </a:avLst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en-US" b="1" dirty="0">
                <a:latin typeface="+mn-lt"/>
              </a:rPr>
              <a:t>Why at the middle of the page?</a:t>
            </a:r>
          </a:p>
          <a:p>
            <a:pPr marL="800100" lvl="1" indent="-342900" eaLnBrk="1" hangingPunct="1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To keep the 4-KiB offset: mapping table stores only the index of the 16-KiB page!</a:t>
            </a:r>
          </a:p>
          <a:p>
            <a:pPr marL="342900" indent="-342900" eaLnBrk="1" hangingPunct="1">
              <a:buFont typeface="+mj-lt"/>
              <a:buAutoNum type="arabicPeriod"/>
            </a:pPr>
            <a:r>
              <a:rPr lang="en-US" b="1" dirty="0">
                <a:latin typeface="+mn-lt"/>
              </a:rPr>
              <a:t>Why not using the unused space in physical page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0x00</a:t>
            </a:r>
            <a:r>
              <a:rPr lang="en-US" b="1" dirty="0">
                <a:latin typeface="+mn-lt"/>
              </a:rPr>
              <a:t>?</a:t>
            </a:r>
          </a:p>
          <a:p>
            <a:pPr marL="800100" lvl="1" indent="-342900" eaLnBrk="1" hangingPunct="1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That space is already mapped to logical pages 0x05~0x07 (not written yet).</a:t>
            </a:r>
            <a:endParaRPr lang="en-CH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0116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Write Requests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Inefficiencies due to the erase-before-write property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228600" y="169482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0x07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D</a:t>
            </a:r>
            <a:r>
              <a:rPr lang="en-US" b="1" dirty="0">
                <a:latin typeface="Cambria" panose="02040503050406030204" pitchFamily="18" charset="0"/>
              </a:rPr>
              <a:t>) </a:t>
            </a:r>
            <a:endParaRPr lang="en-CH" b="1" dirty="0">
              <a:latin typeface="Cambria" panose="02040503050406030204" pitchFamily="18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2FCE57F-0373-C84E-A0EA-4372AB954C22}"/>
              </a:ext>
            </a:extLst>
          </p:cNvPr>
          <p:cNvGrpSpPr/>
          <p:nvPr/>
        </p:nvGrpSpPr>
        <p:grpSpPr>
          <a:xfrm>
            <a:off x="-228600" y="2324994"/>
            <a:ext cx="4991100" cy="785306"/>
            <a:chOff x="-228600" y="2324994"/>
            <a:chExt cx="4991100" cy="78530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E01FDAB-C0AD-4621-ABDF-B61378236351}"/>
                </a:ext>
              </a:extLst>
            </p:cNvPr>
            <p:cNvSpPr txBox="1"/>
            <p:nvPr/>
          </p:nvSpPr>
          <p:spPr>
            <a:xfrm>
              <a:off x="-228600" y="2324994"/>
              <a:ext cx="464820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0b 0000 0000 0000 0111</a:t>
              </a:r>
              <a:endParaRPr lang="en-CH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B60189F-5198-458D-A9E3-347C56F8C8DF}"/>
                </a:ext>
              </a:extLst>
            </p:cNvPr>
            <p:cNvCxnSpPr/>
            <p:nvPr/>
          </p:nvCxnSpPr>
          <p:spPr bwMode="auto">
            <a:xfrm>
              <a:off x="1012242" y="2647379"/>
              <a:ext cx="2299527" cy="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6D335F6-0B08-4764-A96B-F0DBB5FD2C6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9354" y="2647379"/>
              <a:ext cx="259712" cy="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E972CC7-1915-46F7-8266-B07FD6C2F036}"/>
                </a:ext>
              </a:extLst>
            </p:cNvPr>
            <p:cNvSpPr txBox="1"/>
            <p:nvPr/>
          </p:nvSpPr>
          <p:spPr>
            <a:xfrm>
              <a:off x="3133335" y="2602468"/>
              <a:ext cx="1629165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b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4-KiB Offset</a:t>
              </a:r>
              <a:endParaRPr lang="en-CH" b="1" dirty="0">
                <a:solidFill>
                  <a:srgbClr val="C0000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0C5D14E-6FFE-412F-BD22-902C74598F9A}"/>
                </a:ext>
              </a:extLst>
            </p:cNvPr>
            <p:cNvSpPr txBox="1"/>
            <p:nvPr/>
          </p:nvSpPr>
          <p:spPr>
            <a:xfrm>
              <a:off x="781767" y="2463969"/>
              <a:ext cx="262378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16-KiB Page Number</a:t>
              </a:r>
              <a:endParaRPr lang="en-CH" b="1" dirty="0">
                <a:solidFill>
                  <a:schemeClr val="accent6"/>
                </a:solidFill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822221"/>
              </p:ext>
            </p:extLst>
          </p:nvPr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968483"/>
              </p:ext>
            </p:extLst>
          </p:nvPr>
        </p:nvGraphicFramePr>
        <p:xfrm>
          <a:off x="5486401" y="3293710"/>
          <a:ext cx="3117935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199">
                  <a:extLst>
                    <a:ext uri="{9D8B030D-6E8A-4147-A177-3AD203B41FA5}">
                      <a16:colId xmlns:a16="http://schemas.microsoft.com/office/drawing/2014/main" val="2494200965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B6B4AE38-823E-4D24-8086-9A4CC5BD2EA0}"/>
              </a:ext>
            </a:extLst>
          </p:cNvPr>
          <p:cNvSpPr/>
          <p:nvPr/>
        </p:nvSpPr>
        <p:spPr>
          <a:xfrm>
            <a:off x="5638800" y="2971800"/>
            <a:ext cx="59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PPA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3D4EF2B-3085-4F25-8A70-582D6345749D}"/>
              </a:ext>
            </a:extLst>
          </p:cNvPr>
          <p:cNvSpPr/>
          <p:nvPr/>
        </p:nvSpPr>
        <p:spPr>
          <a:xfrm>
            <a:off x="4429637" y="3868588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0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A32902-A3C6-4851-8CD0-86F904D57A95}"/>
              </a:ext>
            </a:extLst>
          </p:cNvPr>
          <p:cNvSpPr/>
          <p:nvPr/>
        </p:nvSpPr>
        <p:spPr>
          <a:xfrm>
            <a:off x="4429637" y="5351474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1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329586BB-C638-4317-9120-67B76859F949}"/>
              </a:ext>
            </a:extLst>
          </p:cNvPr>
          <p:cNvSpPr/>
          <p:nvPr/>
        </p:nvSpPr>
        <p:spPr bwMode="auto">
          <a:xfrm>
            <a:off x="5427260" y="3481754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1F65610-D489-4E98-BEAD-3122819FACF0}"/>
              </a:ext>
            </a:extLst>
          </p:cNvPr>
          <p:cNvSpPr/>
          <p:nvPr/>
        </p:nvSpPr>
        <p:spPr bwMode="auto">
          <a:xfrm>
            <a:off x="5427260" y="4950042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2FFBA4D-67DE-4073-8C3A-395302981295}"/>
              </a:ext>
            </a:extLst>
          </p:cNvPr>
          <p:cNvSpPr/>
          <p:nvPr/>
        </p:nvSpPr>
        <p:spPr bwMode="auto">
          <a:xfrm>
            <a:off x="1098009" y="3979989"/>
            <a:ext cx="2348479" cy="49124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4DB84795-8944-4C8C-B4B2-A0F4B78578FF}"/>
              </a:ext>
            </a:extLst>
          </p:cNvPr>
          <p:cNvSpPr/>
          <p:nvPr/>
        </p:nvSpPr>
        <p:spPr bwMode="auto">
          <a:xfrm>
            <a:off x="7942262" y="3213977"/>
            <a:ext cx="721215" cy="49124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0" name="Rounded Rectangular Callout 61">
            <a:extLst>
              <a:ext uri="{FF2B5EF4-FFF2-40B4-BE49-F238E27FC236}">
                <a16:creationId xmlns:a16="http://schemas.microsoft.com/office/drawing/2014/main" id="{B701818F-52CE-4FF3-89AC-27DB5C0297AB}"/>
              </a:ext>
            </a:extLst>
          </p:cNvPr>
          <p:cNvSpPr/>
          <p:nvPr/>
        </p:nvSpPr>
        <p:spPr bwMode="auto">
          <a:xfrm>
            <a:off x="3693256" y="4131190"/>
            <a:ext cx="5217382" cy="2248104"/>
          </a:xfrm>
          <a:prstGeom prst="wedgeRoundRectCallout">
            <a:avLst>
              <a:gd name="adj1" fmla="val 39379"/>
              <a:gd name="adj2" fmla="val -68392"/>
              <a:gd name="adj3" fmla="val 16667"/>
            </a:avLst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lvl="1" eaLnBrk="1" hangingPunct="1"/>
            <a:r>
              <a:rPr lang="en-US" b="1" dirty="0">
                <a:solidFill>
                  <a:srgbClr val="0070C0"/>
                </a:solidFill>
                <a:latin typeface="+mn-lt"/>
              </a:rPr>
              <a:t>Q: Can we use the unused space?</a:t>
            </a:r>
          </a:p>
          <a:p>
            <a:pPr marL="0" lvl="1" eaLnBrk="1" hangingPunct="1"/>
            <a:r>
              <a:rPr lang="en-US" b="1" dirty="0">
                <a:solidFill>
                  <a:srgbClr val="C00000"/>
                </a:solidFill>
                <a:latin typeface="+mn-lt"/>
              </a:rPr>
              <a:t>A: Not likely, because</a:t>
            </a:r>
          </a:p>
          <a:p>
            <a:pPr marL="360000" lvl="2" indent="-285750" eaLnBrk="1" hangingPunct="1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Data randomization – Cells in the unused space have been already programmed.</a:t>
            </a:r>
          </a:p>
          <a:p>
            <a:pPr marL="360000" lvl="2" indent="-285750" eaLnBrk="1" hangingPunct="1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Program-order constraint – Re-programming physical page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0x00</a:t>
            </a:r>
            <a:r>
              <a:rPr lang="en-US" dirty="0">
                <a:latin typeface="+mn-lt"/>
              </a:rPr>
              <a:t> can affect the reliability of the data stored in physical page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0x01</a:t>
            </a:r>
            <a:r>
              <a:rPr lang="en-US" dirty="0">
                <a:latin typeface="+mn-lt"/>
                <a:ea typeface="Cambria" panose="02040503050406030204" pitchFamily="18" charset="0"/>
                <a:cs typeface="Courier New" panose="02070309020205020404" pitchFamily="49" charset="0"/>
              </a:rPr>
              <a:t>.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52489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9" grpId="0" animBg="1"/>
      <p:bldP spid="3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Write Requests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Inefficiencies due to the erase-before-write property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228600" y="169482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0x07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D</a:t>
            </a:r>
            <a:r>
              <a:rPr lang="en-US" b="1" dirty="0">
                <a:latin typeface="Cambria" panose="02040503050406030204" pitchFamily="18" charset="0"/>
              </a:rPr>
              <a:t>) 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01FDAB-C0AD-4621-ABDF-B61378236351}"/>
              </a:ext>
            </a:extLst>
          </p:cNvPr>
          <p:cNvSpPr txBox="1"/>
          <p:nvPr/>
        </p:nvSpPr>
        <p:spPr>
          <a:xfrm>
            <a:off x="-228600" y="232499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0b 0000 0000 0000 0111</a:t>
            </a:r>
            <a:endParaRPr lang="en-CH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B60189F-5198-458D-A9E3-347C56F8C8DF}"/>
              </a:ext>
            </a:extLst>
          </p:cNvPr>
          <p:cNvCxnSpPr/>
          <p:nvPr/>
        </p:nvCxnSpPr>
        <p:spPr bwMode="auto">
          <a:xfrm>
            <a:off x="1012242" y="2647379"/>
            <a:ext cx="2299527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D335F6-0B08-4764-A96B-F0DBB5FD2C6A}"/>
              </a:ext>
            </a:extLst>
          </p:cNvPr>
          <p:cNvCxnSpPr>
            <a:cxnSpLocks/>
          </p:cNvCxnSpPr>
          <p:nvPr/>
        </p:nvCxnSpPr>
        <p:spPr bwMode="auto">
          <a:xfrm>
            <a:off x="3329354" y="2647379"/>
            <a:ext cx="259712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E972CC7-1915-46F7-8266-B07FD6C2F036}"/>
              </a:ext>
            </a:extLst>
          </p:cNvPr>
          <p:cNvSpPr txBox="1"/>
          <p:nvPr/>
        </p:nvSpPr>
        <p:spPr>
          <a:xfrm>
            <a:off x="3133335" y="2602468"/>
            <a:ext cx="162916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ambria" panose="02040503050406030204" pitchFamily="18" charset="0"/>
              </a:rPr>
              <a:t>4-KiB Offset</a:t>
            </a:r>
            <a:endParaRPr lang="en-CH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C5D14E-6FFE-412F-BD22-902C74598F9A}"/>
              </a:ext>
            </a:extLst>
          </p:cNvPr>
          <p:cNvSpPr txBox="1"/>
          <p:nvPr/>
        </p:nvSpPr>
        <p:spPr>
          <a:xfrm>
            <a:off x="781767" y="2463969"/>
            <a:ext cx="262378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6"/>
                </a:solidFill>
                <a:latin typeface="Cambria" panose="02040503050406030204" pitchFamily="18" charset="0"/>
              </a:rPr>
              <a:t>16-KiB Page Number</a:t>
            </a:r>
            <a:endParaRPr lang="en-CH" b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/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43575"/>
              </p:ext>
            </p:extLst>
          </p:nvPr>
        </p:nvGraphicFramePr>
        <p:xfrm>
          <a:off x="5486401" y="3293710"/>
          <a:ext cx="3117935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199">
                  <a:extLst>
                    <a:ext uri="{9D8B030D-6E8A-4147-A177-3AD203B41FA5}">
                      <a16:colId xmlns:a16="http://schemas.microsoft.com/office/drawing/2014/main" val="2494200965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B6B4AE38-823E-4D24-8086-9A4CC5BD2EA0}"/>
              </a:ext>
            </a:extLst>
          </p:cNvPr>
          <p:cNvSpPr/>
          <p:nvPr/>
        </p:nvSpPr>
        <p:spPr>
          <a:xfrm>
            <a:off x="5638800" y="2971800"/>
            <a:ext cx="59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PPA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3D4EF2B-3085-4F25-8A70-582D6345749D}"/>
              </a:ext>
            </a:extLst>
          </p:cNvPr>
          <p:cNvSpPr/>
          <p:nvPr/>
        </p:nvSpPr>
        <p:spPr>
          <a:xfrm>
            <a:off x="4429637" y="3868588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0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A32902-A3C6-4851-8CD0-86F904D57A95}"/>
              </a:ext>
            </a:extLst>
          </p:cNvPr>
          <p:cNvSpPr/>
          <p:nvPr/>
        </p:nvSpPr>
        <p:spPr>
          <a:xfrm>
            <a:off x="4429637" y="5351474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1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329586BB-C638-4317-9120-67B76859F949}"/>
              </a:ext>
            </a:extLst>
          </p:cNvPr>
          <p:cNvSpPr/>
          <p:nvPr/>
        </p:nvSpPr>
        <p:spPr bwMode="auto">
          <a:xfrm>
            <a:off x="5427260" y="3481754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1F65610-D489-4E98-BEAD-3122819FACF0}"/>
              </a:ext>
            </a:extLst>
          </p:cNvPr>
          <p:cNvSpPr/>
          <p:nvPr/>
        </p:nvSpPr>
        <p:spPr bwMode="auto">
          <a:xfrm>
            <a:off x="5427260" y="4950042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2FFBA4D-67DE-4073-8C3A-395302981295}"/>
              </a:ext>
            </a:extLst>
          </p:cNvPr>
          <p:cNvSpPr/>
          <p:nvPr/>
        </p:nvSpPr>
        <p:spPr bwMode="auto">
          <a:xfrm>
            <a:off x="1098009" y="3979989"/>
            <a:ext cx="2348479" cy="49124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27968AF-4CEB-4CA7-AFC5-7C97DE14EC87}"/>
              </a:ext>
            </a:extLst>
          </p:cNvPr>
          <p:cNvSpPr txBox="1"/>
          <p:nvPr/>
        </p:nvSpPr>
        <p:spPr>
          <a:xfrm>
            <a:off x="5966168" y="2676212"/>
            <a:ext cx="310163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Unused yet discarded</a:t>
            </a:r>
            <a:endParaRPr lang="en-CH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D6EF98C-C599-45FE-9440-C3FA64D8AE31}"/>
              </a:ext>
            </a:extLst>
          </p:cNvPr>
          <p:cNvCxnSpPr>
            <a:endCxn id="21" idx="2"/>
          </p:cNvCxnSpPr>
          <p:nvPr/>
        </p:nvCxnSpPr>
        <p:spPr bwMode="auto">
          <a:xfrm flipV="1">
            <a:off x="7516984" y="3045544"/>
            <a:ext cx="0" cy="43621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rgbClr val="FF0000"/>
            </a:solidFill>
            <a:prstDash val="solid"/>
            <a:round/>
            <a:headEnd type="oval" w="lg" len="lg"/>
            <a:tailEnd type="none" w="med" len="med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E66B488-4A38-436B-A853-5AC17C76097C}"/>
              </a:ext>
            </a:extLst>
          </p:cNvPr>
          <p:cNvCxnSpPr>
            <a:cxnSpLocks/>
            <a:endCxn id="21" idx="2"/>
          </p:cNvCxnSpPr>
          <p:nvPr/>
        </p:nvCxnSpPr>
        <p:spPr bwMode="auto">
          <a:xfrm flipV="1">
            <a:off x="6615188" y="3045544"/>
            <a:ext cx="901796" cy="823044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rgbClr val="FF0000"/>
            </a:solidFill>
            <a:prstDash val="solid"/>
            <a:round/>
            <a:headEnd type="oval" w="lg" len="lg"/>
            <a:tailEnd type="none" w="med" len="med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FFA349A-AF27-4BDF-8F7E-CAD2FA6BC6AA}"/>
              </a:ext>
            </a:extLst>
          </p:cNvPr>
          <p:cNvCxnSpPr>
            <a:cxnSpLocks/>
            <a:endCxn id="21" idx="2"/>
          </p:cNvCxnSpPr>
          <p:nvPr/>
        </p:nvCxnSpPr>
        <p:spPr bwMode="auto">
          <a:xfrm flipH="1" flipV="1">
            <a:off x="7516984" y="3045544"/>
            <a:ext cx="812262" cy="823044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rgbClr val="FF0000"/>
            </a:solidFill>
            <a:prstDash val="solid"/>
            <a:round/>
            <a:headEnd type="oval" w="lg" len="lg"/>
            <a:tailEnd type="none" w="med" len="med"/>
          </a:ln>
          <a:effectLst/>
        </p:spPr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4784E7BD-E069-44C8-92DA-BFFD6DB79433}"/>
              </a:ext>
            </a:extLst>
          </p:cNvPr>
          <p:cNvSpPr/>
          <p:nvPr/>
        </p:nvSpPr>
        <p:spPr bwMode="auto">
          <a:xfrm>
            <a:off x="0" y="4305664"/>
            <a:ext cx="9144000" cy="1661368"/>
          </a:xfrm>
          <a:prstGeom prst="rect">
            <a:avLst/>
          </a:prstGeom>
          <a:solidFill>
            <a:srgbClr val="FFEFE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b="1" dirty="0">
                <a:latin typeface="Cambria" panose="02040503050406030204" pitchFamily="18" charset="0"/>
              </a:rPr>
              <a:t>Small writes cause </a:t>
            </a:r>
            <a:r>
              <a:rPr lang="en-US" sz="3200" b="1" dirty="0">
                <a:solidFill>
                  <a:srgbClr val="FF0000"/>
                </a:solidFill>
                <a:latin typeface="Cambria" panose="02040503050406030204" pitchFamily="18" charset="0"/>
              </a:rPr>
              <a:t>waste of P/E cycles</a:t>
            </a:r>
            <a:r>
              <a:rPr lang="en-US" sz="3200" b="1" dirty="0">
                <a:latin typeface="Cambria" panose="02040503050406030204" pitchFamily="18" charset="0"/>
              </a:rPr>
              <a:t>: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mbria" panose="02040503050406030204" pitchFamily="18" charset="0"/>
              </a:rPr>
              <a:t>More </a:t>
            </a:r>
            <a:r>
              <a:rPr lang="en-US" sz="3200" b="1" dirty="0">
                <a:solidFill>
                  <a:srgbClr val="FF0000"/>
                </a:solidFill>
                <a:latin typeface="Cambria" panose="02040503050406030204" pitchFamily="18" charset="0"/>
              </a:rPr>
              <a:t>frequent garbage collections</a:t>
            </a:r>
            <a:r>
              <a:rPr lang="en-US" sz="3200" b="1" dirty="0">
                <a:latin typeface="Cambria" panose="02040503050406030204" pitchFamily="18" charset="0"/>
              </a:rPr>
              <a:t/>
            </a:r>
            <a:br>
              <a:rPr lang="en-US" sz="3200" b="1" dirty="0">
                <a:latin typeface="Cambria" panose="02040503050406030204" pitchFamily="18" charset="0"/>
              </a:rPr>
            </a:br>
            <a:r>
              <a:rPr lang="en-US" sz="3200" b="1" dirty="0">
                <a:latin typeface="Cambria" panose="02040503050406030204" pitchFamily="18" charset="0"/>
                <a:sym typeface="Wingdings" panose="05000000000000000000" pitchFamily="2" charset="2"/>
              </a:rPr>
              <a:t> Performance and lifetime degradation</a:t>
            </a:r>
            <a:endParaRPr kumimoji="0" lang="en-CH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0388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Write Requests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Inefficiencies due to the erase-before-write property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228600" y="169482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0x07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D</a:t>
            </a:r>
            <a:r>
              <a:rPr lang="en-US" b="1" dirty="0">
                <a:latin typeface="Cambria" panose="02040503050406030204" pitchFamily="18" charset="0"/>
              </a:rPr>
              <a:t>) 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01FDAB-C0AD-4621-ABDF-B61378236351}"/>
              </a:ext>
            </a:extLst>
          </p:cNvPr>
          <p:cNvSpPr txBox="1"/>
          <p:nvPr/>
        </p:nvSpPr>
        <p:spPr>
          <a:xfrm>
            <a:off x="-228600" y="232499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0b 0000 0000 0000 0111</a:t>
            </a:r>
            <a:endParaRPr lang="en-CH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B60189F-5198-458D-A9E3-347C56F8C8DF}"/>
              </a:ext>
            </a:extLst>
          </p:cNvPr>
          <p:cNvCxnSpPr/>
          <p:nvPr/>
        </p:nvCxnSpPr>
        <p:spPr bwMode="auto">
          <a:xfrm>
            <a:off x="1012242" y="2647379"/>
            <a:ext cx="2299527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D335F6-0B08-4764-A96B-F0DBB5FD2C6A}"/>
              </a:ext>
            </a:extLst>
          </p:cNvPr>
          <p:cNvCxnSpPr>
            <a:cxnSpLocks/>
          </p:cNvCxnSpPr>
          <p:nvPr/>
        </p:nvCxnSpPr>
        <p:spPr bwMode="auto">
          <a:xfrm>
            <a:off x="3329354" y="2647379"/>
            <a:ext cx="259712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E972CC7-1915-46F7-8266-B07FD6C2F036}"/>
              </a:ext>
            </a:extLst>
          </p:cNvPr>
          <p:cNvSpPr txBox="1"/>
          <p:nvPr/>
        </p:nvSpPr>
        <p:spPr>
          <a:xfrm>
            <a:off x="3133335" y="2602468"/>
            <a:ext cx="162916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ambria" panose="02040503050406030204" pitchFamily="18" charset="0"/>
              </a:rPr>
              <a:t>4-KiB Offset</a:t>
            </a:r>
            <a:endParaRPr lang="en-CH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C5D14E-6FFE-412F-BD22-902C74598F9A}"/>
              </a:ext>
            </a:extLst>
          </p:cNvPr>
          <p:cNvSpPr txBox="1"/>
          <p:nvPr/>
        </p:nvSpPr>
        <p:spPr>
          <a:xfrm>
            <a:off x="781767" y="2463969"/>
            <a:ext cx="262378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6"/>
                </a:solidFill>
                <a:latin typeface="Cambria" panose="02040503050406030204" pitchFamily="18" charset="0"/>
              </a:rPr>
              <a:t>16-KiB Page Number</a:t>
            </a:r>
            <a:endParaRPr lang="en-CH" b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/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/>
        </p:nvGraphicFramePr>
        <p:xfrm>
          <a:off x="5486401" y="3293710"/>
          <a:ext cx="3117935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199">
                  <a:extLst>
                    <a:ext uri="{9D8B030D-6E8A-4147-A177-3AD203B41FA5}">
                      <a16:colId xmlns:a16="http://schemas.microsoft.com/office/drawing/2014/main" val="2494200965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B6B4AE38-823E-4D24-8086-9A4CC5BD2EA0}"/>
              </a:ext>
            </a:extLst>
          </p:cNvPr>
          <p:cNvSpPr/>
          <p:nvPr/>
        </p:nvSpPr>
        <p:spPr>
          <a:xfrm>
            <a:off x="5638800" y="2971800"/>
            <a:ext cx="59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PPA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3D4EF2B-3085-4F25-8A70-582D6345749D}"/>
              </a:ext>
            </a:extLst>
          </p:cNvPr>
          <p:cNvSpPr/>
          <p:nvPr/>
        </p:nvSpPr>
        <p:spPr>
          <a:xfrm>
            <a:off x="4429637" y="3868588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0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A32902-A3C6-4851-8CD0-86F904D57A95}"/>
              </a:ext>
            </a:extLst>
          </p:cNvPr>
          <p:cNvSpPr/>
          <p:nvPr/>
        </p:nvSpPr>
        <p:spPr>
          <a:xfrm>
            <a:off x="4429637" y="5351474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1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329586BB-C638-4317-9120-67B76859F949}"/>
              </a:ext>
            </a:extLst>
          </p:cNvPr>
          <p:cNvSpPr/>
          <p:nvPr/>
        </p:nvSpPr>
        <p:spPr bwMode="auto">
          <a:xfrm>
            <a:off x="5427260" y="3481754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1F65610-D489-4E98-BEAD-3122819FACF0}"/>
              </a:ext>
            </a:extLst>
          </p:cNvPr>
          <p:cNvSpPr/>
          <p:nvPr/>
        </p:nvSpPr>
        <p:spPr bwMode="auto">
          <a:xfrm>
            <a:off x="5427260" y="4950042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2FFBA4D-67DE-4073-8C3A-395302981295}"/>
              </a:ext>
            </a:extLst>
          </p:cNvPr>
          <p:cNvSpPr/>
          <p:nvPr/>
        </p:nvSpPr>
        <p:spPr bwMode="auto">
          <a:xfrm>
            <a:off x="1098009" y="3979989"/>
            <a:ext cx="2348479" cy="49124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2A2C006-590B-418F-A21B-892F0AE8CF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373564"/>
              </p:ext>
            </p:extLst>
          </p:nvPr>
        </p:nvGraphicFramePr>
        <p:xfrm>
          <a:off x="6324600" y="1954154"/>
          <a:ext cx="22797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158623760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91984799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767328845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20934044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798921739"/>
                  </a:ext>
                </a:extLst>
              </a:tr>
            </a:tbl>
          </a:graphicData>
        </a:graphic>
      </p:graphicFrame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569D99B-A06C-4DFC-89C5-7C8B570391E5}"/>
              </a:ext>
            </a:extLst>
          </p:cNvPr>
          <p:cNvCxnSpPr>
            <a:cxnSpLocks/>
          </p:cNvCxnSpPr>
          <p:nvPr/>
        </p:nvCxnSpPr>
        <p:spPr bwMode="auto">
          <a:xfrm flipV="1">
            <a:off x="6887308" y="2324994"/>
            <a:ext cx="0" cy="968716"/>
          </a:xfrm>
          <a:prstGeom prst="straightConnector1">
            <a:avLst/>
          </a:prstGeom>
          <a:solidFill>
            <a:srgbClr val="C0C0C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73720A2-D62E-41E2-AE74-A50DC892C6D9}"/>
              </a:ext>
            </a:extLst>
          </p:cNvPr>
          <p:cNvSpPr txBox="1"/>
          <p:nvPr/>
        </p:nvSpPr>
        <p:spPr>
          <a:xfrm>
            <a:off x="6080733" y="2602468"/>
            <a:ext cx="16291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Cambria" panose="02040503050406030204" pitchFamily="18" charset="0"/>
              </a:rPr>
              <a:t>Read</a:t>
            </a:r>
            <a:endParaRPr lang="en-CH" b="1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9096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Write Requests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Inefficiencies due to the erase-before-write property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228600" y="169482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0x07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D</a:t>
            </a:r>
            <a:r>
              <a:rPr lang="en-US" b="1" dirty="0">
                <a:latin typeface="Cambria" panose="02040503050406030204" pitchFamily="18" charset="0"/>
              </a:rPr>
              <a:t>) 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01FDAB-C0AD-4621-ABDF-B61378236351}"/>
              </a:ext>
            </a:extLst>
          </p:cNvPr>
          <p:cNvSpPr txBox="1"/>
          <p:nvPr/>
        </p:nvSpPr>
        <p:spPr>
          <a:xfrm>
            <a:off x="-228600" y="232499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0b 0000 0000 0000 0111</a:t>
            </a:r>
            <a:endParaRPr lang="en-CH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B60189F-5198-458D-A9E3-347C56F8C8DF}"/>
              </a:ext>
            </a:extLst>
          </p:cNvPr>
          <p:cNvCxnSpPr/>
          <p:nvPr/>
        </p:nvCxnSpPr>
        <p:spPr bwMode="auto">
          <a:xfrm>
            <a:off x="1012242" y="2647379"/>
            <a:ext cx="2299527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D335F6-0B08-4764-A96B-F0DBB5FD2C6A}"/>
              </a:ext>
            </a:extLst>
          </p:cNvPr>
          <p:cNvCxnSpPr>
            <a:cxnSpLocks/>
          </p:cNvCxnSpPr>
          <p:nvPr/>
        </p:nvCxnSpPr>
        <p:spPr bwMode="auto">
          <a:xfrm>
            <a:off x="3329354" y="2647379"/>
            <a:ext cx="259712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E972CC7-1915-46F7-8266-B07FD6C2F036}"/>
              </a:ext>
            </a:extLst>
          </p:cNvPr>
          <p:cNvSpPr txBox="1"/>
          <p:nvPr/>
        </p:nvSpPr>
        <p:spPr>
          <a:xfrm>
            <a:off x="3133335" y="2602468"/>
            <a:ext cx="162916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ambria" panose="02040503050406030204" pitchFamily="18" charset="0"/>
              </a:rPr>
              <a:t>4-KiB Offset</a:t>
            </a:r>
            <a:endParaRPr lang="en-CH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C5D14E-6FFE-412F-BD22-902C74598F9A}"/>
              </a:ext>
            </a:extLst>
          </p:cNvPr>
          <p:cNvSpPr txBox="1"/>
          <p:nvPr/>
        </p:nvSpPr>
        <p:spPr>
          <a:xfrm>
            <a:off x="781767" y="2463969"/>
            <a:ext cx="262378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6"/>
                </a:solidFill>
                <a:latin typeface="Cambria" panose="02040503050406030204" pitchFamily="18" charset="0"/>
              </a:rPr>
              <a:t>16-KiB Page Number</a:t>
            </a:r>
            <a:endParaRPr lang="en-CH" b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/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/>
        </p:nvGraphicFramePr>
        <p:xfrm>
          <a:off x="5486401" y="3293710"/>
          <a:ext cx="3117935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199">
                  <a:extLst>
                    <a:ext uri="{9D8B030D-6E8A-4147-A177-3AD203B41FA5}">
                      <a16:colId xmlns:a16="http://schemas.microsoft.com/office/drawing/2014/main" val="2494200965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B6B4AE38-823E-4D24-8086-9A4CC5BD2EA0}"/>
              </a:ext>
            </a:extLst>
          </p:cNvPr>
          <p:cNvSpPr/>
          <p:nvPr/>
        </p:nvSpPr>
        <p:spPr>
          <a:xfrm>
            <a:off x="5638800" y="2971800"/>
            <a:ext cx="59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PPA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3D4EF2B-3085-4F25-8A70-582D6345749D}"/>
              </a:ext>
            </a:extLst>
          </p:cNvPr>
          <p:cNvSpPr/>
          <p:nvPr/>
        </p:nvSpPr>
        <p:spPr>
          <a:xfrm>
            <a:off x="4429637" y="3868588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0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A32902-A3C6-4851-8CD0-86F904D57A95}"/>
              </a:ext>
            </a:extLst>
          </p:cNvPr>
          <p:cNvSpPr/>
          <p:nvPr/>
        </p:nvSpPr>
        <p:spPr>
          <a:xfrm>
            <a:off x="4429637" y="5351474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1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329586BB-C638-4317-9120-67B76859F949}"/>
              </a:ext>
            </a:extLst>
          </p:cNvPr>
          <p:cNvSpPr/>
          <p:nvPr/>
        </p:nvSpPr>
        <p:spPr bwMode="auto">
          <a:xfrm>
            <a:off x="5427260" y="3481754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1F65610-D489-4E98-BEAD-3122819FACF0}"/>
              </a:ext>
            </a:extLst>
          </p:cNvPr>
          <p:cNvSpPr/>
          <p:nvPr/>
        </p:nvSpPr>
        <p:spPr bwMode="auto">
          <a:xfrm>
            <a:off x="5427260" y="4950042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2FFBA4D-67DE-4073-8C3A-395302981295}"/>
              </a:ext>
            </a:extLst>
          </p:cNvPr>
          <p:cNvSpPr/>
          <p:nvPr/>
        </p:nvSpPr>
        <p:spPr bwMode="auto">
          <a:xfrm>
            <a:off x="1098009" y="3979989"/>
            <a:ext cx="2348479" cy="49124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2A2C006-590B-418F-A21B-892F0AE8CF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949336"/>
              </p:ext>
            </p:extLst>
          </p:nvPr>
        </p:nvGraphicFramePr>
        <p:xfrm>
          <a:off x="6324600" y="1954154"/>
          <a:ext cx="22797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158623760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91984799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767328845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20934044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</a:t>
                      </a:r>
                      <a:endParaRPr lang="en-CH" b="1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8921739"/>
                  </a:ext>
                </a:extLst>
              </a:tr>
            </a:tbl>
          </a:graphicData>
        </a:graphic>
      </p:graphicFrame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569D99B-A06C-4DFC-89C5-7C8B570391E5}"/>
              </a:ext>
            </a:extLst>
          </p:cNvPr>
          <p:cNvCxnSpPr>
            <a:cxnSpLocks/>
          </p:cNvCxnSpPr>
          <p:nvPr/>
        </p:nvCxnSpPr>
        <p:spPr bwMode="auto">
          <a:xfrm flipV="1">
            <a:off x="6887308" y="2324994"/>
            <a:ext cx="0" cy="968716"/>
          </a:xfrm>
          <a:prstGeom prst="straightConnector1">
            <a:avLst/>
          </a:prstGeom>
          <a:solidFill>
            <a:srgbClr val="C0C0C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73720A2-D62E-41E2-AE74-A50DC892C6D9}"/>
              </a:ext>
            </a:extLst>
          </p:cNvPr>
          <p:cNvSpPr txBox="1"/>
          <p:nvPr/>
        </p:nvSpPr>
        <p:spPr>
          <a:xfrm>
            <a:off x="6080733" y="2602468"/>
            <a:ext cx="16291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Cambria" panose="02040503050406030204" pitchFamily="18" charset="0"/>
              </a:rPr>
              <a:t>Read</a:t>
            </a:r>
            <a:endParaRPr lang="en-CH" b="1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BFEBE31-85A3-4BDD-9323-5FE696AAB6D5}"/>
              </a:ext>
            </a:extLst>
          </p:cNvPr>
          <p:cNvSpPr txBox="1"/>
          <p:nvPr/>
        </p:nvSpPr>
        <p:spPr>
          <a:xfrm>
            <a:off x="6649885" y="1550714"/>
            <a:ext cx="162916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Cambria" panose="02040503050406030204" pitchFamily="18" charset="0"/>
              </a:rPr>
              <a:t>Modify</a:t>
            </a:r>
            <a:endParaRPr lang="en-CH" b="1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9147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Write Requests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Inefficiencies due to the erase-before-write property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228600" y="169482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0x07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D</a:t>
            </a:r>
            <a:r>
              <a:rPr lang="en-US" b="1" dirty="0">
                <a:latin typeface="Cambria" panose="02040503050406030204" pitchFamily="18" charset="0"/>
              </a:rPr>
              <a:t>) 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01FDAB-C0AD-4621-ABDF-B61378236351}"/>
              </a:ext>
            </a:extLst>
          </p:cNvPr>
          <p:cNvSpPr txBox="1"/>
          <p:nvPr/>
        </p:nvSpPr>
        <p:spPr>
          <a:xfrm>
            <a:off x="-228600" y="232499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0b 0000 0000 0000 0111</a:t>
            </a:r>
            <a:endParaRPr lang="en-CH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B60189F-5198-458D-A9E3-347C56F8C8DF}"/>
              </a:ext>
            </a:extLst>
          </p:cNvPr>
          <p:cNvCxnSpPr/>
          <p:nvPr/>
        </p:nvCxnSpPr>
        <p:spPr bwMode="auto">
          <a:xfrm>
            <a:off x="1012242" y="2647379"/>
            <a:ext cx="2299527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D335F6-0B08-4764-A96B-F0DBB5FD2C6A}"/>
              </a:ext>
            </a:extLst>
          </p:cNvPr>
          <p:cNvCxnSpPr>
            <a:cxnSpLocks/>
          </p:cNvCxnSpPr>
          <p:nvPr/>
        </p:nvCxnSpPr>
        <p:spPr bwMode="auto">
          <a:xfrm>
            <a:off x="3329354" y="2647379"/>
            <a:ext cx="259712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E972CC7-1915-46F7-8266-B07FD6C2F036}"/>
              </a:ext>
            </a:extLst>
          </p:cNvPr>
          <p:cNvSpPr txBox="1"/>
          <p:nvPr/>
        </p:nvSpPr>
        <p:spPr>
          <a:xfrm>
            <a:off x="3133335" y="2602468"/>
            <a:ext cx="162916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ambria" panose="02040503050406030204" pitchFamily="18" charset="0"/>
              </a:rPr>
              <a:t>4-KiB Offset</a:t>
            </a:r>
            <a:endParaRPr lang="en-CH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C5D14E-6FFE-412F-BD22-902C74598F9A}"/>
              </a:ext>
            </a:extLst>
          </p:cNvPr>
          <p:cNvSpPr txBox="1"/>
          <p:nvPr/>
        </p:nvSpPr>
        <p:spPr>
          <a:xfrm>
            <a:off x="781767" y="2463969"/>
            <a:ext cx="262378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6"/>
                </a:solidFill>
                <a:latin typeface="Cambria" panose="02040503050406030204" pitchFamily="18" charset="0"/>
              </a:rPr>
              <a:t>16-KiB Page Number</a:t>
            </a:r>
            <a:endParaRPr lang="en-CH" b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/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704025"/>
              </p:ext>
            </p:extLst>
          </p:nvPr>
        </p:nvGraphicFramePr>
        <p:xfrm>
          <a:off x="5486401" y="3293710"/>
          <a:ext cx="3117935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199">
                  <a:extLst>
                    <a:ext uri="{9D8B030D-6E8A-4147-A177-3AD203B41FA5}">
                      <a16:colId xmlns:a16="http://schemas.microsoft.com/office/drawing/2014/main" val="2494200965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</a:t>
                      </a:r>
                      <a:endParaRPr lang="en-CH" b="1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B6B4AE38-823E-4D24-8086-9A4CC5BD2EA0}"/>
              </a:ext>
            </a:extLst>
          </p:cNvPr>
          <p:cNvSpPr/>
          <p:nvPr/>
        </p:nvSpPr>
        <p:spPr>
          <a:xfrm>
            <a:off x="5638800" y="2971800"/>
            <a:ext cx="59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PPA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3D4EF2B-3085-4F25-8A70-582D6345749D}"/>
              </a:ext>
            </a:extLst>
          </p:cNvPr>
          <p:cNvSpPr/>
          <p:nvPr/>
        </p:nvSpPr>
        <p:spPr>
          <a:xfrm>
            <a:off x="4429637" y="3868588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0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A32902-A3C6-4851-8CD0-86F904D57A95}"/>
              </a:ext>
            </a:extLst>
          </p:cNvPr>
          <p:cNvSpPr/>
          <p:nvPr/>
        </p:nvSpPr>
        <p:spPr>
          <a:xfrm>
            <a:off x="4429637" y="5351474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1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329586BB-C638-4317-9120-67B76859F949}"/>
              </a:ext>
            </a:extLst>
          </p:cNvPr>
          <p:cNvSpPr/>
          <p:nvPr/>
        </p:nvSpPr>
        <p:spPr bwMode="auto">
          <a:xfrm>
            <a:off x="5427260" y="3481754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1F65610-D489-4E98-BEAD-3122819FACF0}"/>
              </a:ext>
            </a:extLst>
          </p:cNvPr>
          <p:cNvSpPr/>
          <p:nvPr/>
        </p:nvSpPr>
        <p:spPr bwMode="auto">
          <a:xfrm>
            <a:off x="5427260" y="4950042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2FFBA4D-67DE-4073-8C3A-395302981295}"/>
              </a:ext>
            </a:extLst>
          </p:cNvPr>
          <p:cNvSpPr/>
          <p:nvPr/>
        </p:nvSpPr>
        <p:spPr bwMode="auto">
          <a:xfrm>
            <a:off x="1098009" y="3979989"/>
            <a:ext cx="2348479" cy="49124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2A2C006-590B-418F-A21B-892F0AE8CF4A}"/>
              </a:ext>
            </a:extLst>
          </p:cNvPr>
          <p:cNvGraphicFramePr>
            <a:graphicFrameLocks noGrp="1"/>
          </p:cNvGraphicFramePr>
          <p:nvPr/>
        </p:nvGraphicFramePr>
        <p:xfrm>
          <a:off x="6324600" y="1954154"/>
          <a:ext cx="22797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158623760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91984799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767328845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20934044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</a:t>
                      </a:r>
                      <a:endParaRPr lang="en-CH" b="1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8921739"/>
                  </a:ext>
                </a:extLst>
              </a:tr>
            </a:tbl>
          </a:graphicData>
        </a:graphic>
      </p:graphicFrame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569D99B-A06C-4DFC-89C5-7C8B570391E5}"/>
              </a:ext>
            </a:extLst>
          </p:cNvPr>
          <p:cNvCxnSpPr>
            <a:cxnSpLocks/>
          </p:cNvCxnSpPr>
          <p:nvPr/>
        </p:nvCxnSpPr>
        <p:spPr bwMode="auto">
          <a:xfrm flipV="1">
            <a:off x="6887308" y="2324994"/>
            <a:ext cx="0" cy="968716"/>
          </a:xfrm>
          <a:prstGeom prst="straightConnector1">
            <a:avLst/>
          </a:prstGeom>
          <a:solidFill>
            <a:srgbClr val="C0C0C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73720A2-D62E-41E2-AE74-A50DC892C6D9}"/>
              </a:ext>
            </a:extLst>
          </p:cNvPr>
          <p:cNvSpPr txBox="1"/>
          <p:nvPr/>
        </p:nvSpPr>
        <p:spPr>
          <a:xfrm>
            <a:off x="6080733" y="2602468"/>
            <a:ext cx="16291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Cambria" panose="02040503050406030204" pitchFamily="18" charset="0"/>
              </a:rPr>
              <a:t>Read</a:t>
            </a:r>
            <a:endParaRPr lang="en-CH" b="1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BFEBE31-85A3-4BDD-9323-5FE696AAB6D5}"/>
              </a:ext>
            </a:extLst>
          </p:cNvPr>
          <p:cNvSpPr txBox="1"/>
          <p:nvPr/>
        </p:nvSpPr>
        <p:spPr>
          <a:xfrm>
            <a:off x="6649885" y="1550714"/>
            <a:ext cx="162916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Cambria" panose="02040503050406030204" pitchFamily="18" charset="0"/>
              </a:rPr>
              <a:t>Modify</a:t>
            </a:r>
            <a:endParaRPr lang="en-CH" b="1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C31042E-219F-4813-84C0-89F5E8B6C3A7}"/>
              </a:ext>
            </a:extLst>
          </p:cNvPr>
          <p:cNvCxnSpPr>
            <a:cxnSpLocks/>
          </p:cNvCxnSpPr>
          <p:nvPr/>
        </p:nvCxnSpPr>
        <p:spPr bwMode="auto">
          <a:xfrm>
            <a:off x="8153400" y="2319607"/>
            <a:ext cx="0" cy="1651503"/>
          </a:xfrm>
          <a:prstGeom prst="straightConnector1">
            <a:avLst/>
          </a:prstGeom>
          <a:solidFill>
            <a:srgbClr val="C0C0C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5D58AB46-EC1A-4837-8588-44669B7C2BC9}"/>
              </a:ext>
            </a:extLst>
          </p:cNvPr>
          <p:cNvSpPr/>
          <p:nvPr/>
        </p:nvSpPr>
        <p:spPr bwMode="auto">
          <a:xfrm>
            <a:off x="6277688" y="3971110"/>
            <a:ext cx="2371964" cy="49124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285056-811B-4F8D-BDC2-90C3014B92D8}"/>
              </a:ext>
            </a:extLst>
          </p:cNvPr>
          <p:cNvSpPr txBox="1"/>
          <p:nvPr/>
        </p:nvSpPr>
        <p:spPr>
          <a:xfrm>
            <a:off x="7337248" y="2602468"/>
            <a:ext cx="16291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Cambria" panose="02040503050406030204" pitchFamily="18" charset="0"/>
              </a:rPr>
              <a:t>Write</a:t>
            </a:r>
            <a:endParaRPr lang="en-CH" b="1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9160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Write Requests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Inefficiencies due to the erase-before-write property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228600" y="169482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0x07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D</a:t>
            </a:r>
            <a:r>
              <a:rPr lang="en-US" b="1" dirty="0">
                <a:latin typeface="Cambria" panose="02040503050406030204" pitchFamily="18" charset="0"/>
              </a:rPr>
              <a:t>) 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01FDAB-C0AD-4621-ABDF-B61378236351}"/>
              </a:ext>
            </a:extLst>
          </p:cNvPr>
          <p:cNvSpPr txBox="1"/>
          <p:nvPr/>
        </p:nvSpPr>
        <p:spPr>
          <a:xfrm>
            <a:off x="-228600" y="232499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0b 0000 0000 0000 0111</a:t>
            </a:r>
            <a:endParaRPr lang="en-CH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B60189F-5198-458D-A9E3-347C56F8C8DF}"/>
              </a:ext>
            </a:extLst>
          </p:cNvPr>
          <p:cNvCxnSpPr/>
          <p:nvPr/>
        </p:nvCxnSpPr>
        <p:spPr bwMode="auto">
          <a:xfrm>
            <a:off x="1012242" y="2647379"/>
            <a:ext cx="2299527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D335F6-0B08-4764-A96B-F0DBB5FD2C6A}"/>
              </a:ext>
            </a:extLst>
          </p:cNvPr>
          <p:cNvCxnSpPr>
            <a:cxnSpLocks/>
          </p:cNvCxnSpPr>
          <p:nvPr/>
        </p:nvCxnSpPr>
        <p:spPr bwMode="auto">
          <a:xfrm>
            <a:off x="3329354" y="2647379"/>
            <a:ext cx="259712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E972CC7-1915-46F7-8266-B07FD6C2F036}"/>
              </a:ext>
            </a:extLst>
          </p:cNvPr>
          <p:cNvSpPr txBox="1"/>
          <p:nvPr/>
        </p:nvSpPr>
        <p:spPr>
          <a:xfrm>
            <a:off x="3133335" y="2602468"/>
            <a:ext cx="162916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ambria" panose="02040503050406030204" pitchFamily="18" charset="0"/>
              </a:rPr>
              <a:t>4-KiB Offset</a:t>
            </a:r>
            <a:endParaRPr lang="en-CH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C5D14E-6FFE-412F-BD22-902C74598F9A}"/>
              </a:ext>
            </a:extLst>
          </p:cNvPr>
          <p:cNvSpPr txBox="1"/>
          <p:nvPr/>
        </p:nvSpPr>
        <p:spPr>
          <a:xfrm>
            <a:off x="781767" y="2463969"/>
            <a:ext cx="262378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6"/>
                </a:solidFill>
                <a:latin typeface="Cambria" panose="02040503050406030204" pitchFamily="18" charset="0"/>
              </a:rPr>
              <a:t>16-KiB Page Number</a:t>
            </a:r>
            <a:endParaRPr lang="en-CH" b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780566"/>
              </p:ext>
            </p:extLst>
          </p:nvPr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b="1" dirty="0">
                        <a:solidFill>
                          <a:srgbClr val="FF0000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394458"/>
              </p:ext>
            </p:extLst>
          </p:nvPr>
        </p:nvGraphicFramePr>
        <p:xfrm>
          <a:off x="5486401" y="3293710"/>
          <a:ext cx="3117935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199">
                  <a:extLst>
                    <a:ext uri="{9D8B030D-6E8A-4147-A177-3AD203B41FA5}">
                      <a16:colId xmlns:a16="http://schemas.microsoft.com/office/drawing/2014/main" val="2494200965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</a:t>
                      </a:r>
                      <a:endParaRPr lang="en-CH" b="1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B6B4AE38-823E-4D24-8086-9A4CC5BD2EA0}"/>
              </a:ext>
            </a:extLst>
          </p:cNvPr>
          <p:cNvSpPr/>
          <p:nvPr/>
        </p:nvSpPr>
        <p:spPr>
          <a:xfrm>
            <a:off x="5638800" y="2971800"/>
            <a:ext cx="59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PPA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3D4EF2B-3085-4F25-8A70-582D6345749D}"/>
              </a:ext>
            </a:extLst>
          </p:cNvPr>
          <p:cNvSpPr/>
          <p:nvPr/>
        </p:nvSpPr>
        <p:spPr>
          <a:xfrm>
            <a:off x="4429637" y="3868588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0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A32902-A3C6-4851-8CD0-86F904D57A95}"/>
              </a:ext>
            </a:extLst>
          </p:cNvPr>
          <p:cNvSpPr/>
          <p:nvPr/>
        </p:nvSpPr>
        <p:spPr>
          <a:xfrm>
            <a:off x="4429637" y="5351474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1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329586BB-C638-4317-9120-67B76859F949}"/>
              </a:ext>
            </a:extLst>
          </p:cNvPr>
          <p:cNvSpPr/>
          <p:nvPr/>
        </p:nvSpPr>
        <p:spPr bwMode="auto">
          <a:xfrm>
            <a:off x="5427260" y="3481754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1F65610-D489-4E98-BEAD-3122819FACF0}"/>
              </a:ext>
            </a:extLst>
          </p:cNvPr>
          <p:cNvSpPr/>
          <p:nvPr/>
        </p:nvSpPr>
        <p:spPr bwMode="auto">
          <a:xfrm>
            <a:off x="5427260" y="4950042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2FFBA4D-67DE-4073-8C3A-395302981295}"/>
              </a:ext>
            </a:extLst>
          </p:cNvPr>
          <p:cNvSpPr/>
          <p:nvPr/>
        </p:nvSpPr>
        <p:spPr bwMode="auto">
          <a:xfrm>
            <a:off x="1098009" y="3979989"/>
            <a:ext cx="2348479" cy="49124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2A2C006-590B-418F-A21B-892F0AE8CF4A}"/>
              </a:ext>
            </a:extLst>
          </p:cNvPr>
          <p:cNvGraphicFramePr>
            <a:graphicFrameLocks noGrp="1"/>
          </p:cNvGraphicFramePr>
          <p:nvPr/>
        </p:nvGraphicFramePr>
        <p:xfrm>
          <a:off x="6324600" y="1954154"/>
          <a:ext cx="22797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158623760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91984799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767328845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20934044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UpDiag">
                      <a:fgClr>
                        <a:schemeClr val="bg1">
                          <a:lumMod val="6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</a:t>
                      </a:r>
                      <a:endParaRPr lang="en-CH" b="1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8921739"/>
                  </a:ext>
                </a:extLst>
              </a:tr>
            </a:tbl>
          </a:graphicData>
        </a:graphic>
      </p:graphicFrame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569D99B-A06C-4DFC-89C5-7C8B570391E5}"/>
              </a:ext>
            </a:extLst>
          </p:cNvPr>
          <p:cNvCxnSpPr>
            <a:cxnSpLocks/>
          </p:cNvCxnSpPr>
          <p:nvPr/>
        </p:nvCxnSpPr>
        <p:spPr bwMode="auto">
          <a:xfrm flipV="1">
            <a:off x="6887308" y="2324994"/>
            <a:ext cx="0" cy="968716"/>
          </a:xfrm>
          <a:prstGeom prst="straightConnector1">
            <a:avLst/>
          </a:prstGeom>
          <a:solidFill>
            <a:srgbClr val="C0C0C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273720A2-D62E-41E2-AE74-A50DC892C6D9}"/>
              </a:ext>
            </a:extLst>
          </p:cNvPr>
          <p:cNvSpPr txBox="1"/>
          <p:nvPr/>
        </p:nvSpPr>
        <p:spPr>
          <a:xfrm>
            <a:off x="6080733" y="2602468"/>
            <a:ext cx="16291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Cambria" panose="02040503050406030204" pitchFamily="18" charset="0"/>
              </a:rPr>
              <a:t>Read</a:t>
            </a:r>
            <a:endParaRPr lang="en-CH" b="1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BFEBE31-85A3-4BDD-9323-5FE696AAB6D5}"/>
              </a:ext>
            </a:extLst>
          </p:cNvPr>
          <p:cNvSpPr txBox="1"/>
          <p:nvPr/>
        </p:nvSpPr>
        <p:spPr>
          <a:xfrm>
            <a:off x="6649885" y="1550714"/>
            <a:ext cx="162916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Cambria" panose="02040503050406030204" pitchFamily="18" charset="0"/>
              </a:rPr>
              <a:t>Modify</a:t>
            </a:r>
            <a:endParaRPr lang="en-CH" b="1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C31042E-219F-4813-84C0-89F5E8B6C3A7}"/>
              </a:ext>
            </a:extLst>
          </p:cNvPr>
          <p:cNvCxnSpPr>
            <a:cxnSpLocks/>
          </p:cNvCxnSpPr>
          <p:nvPr/>
        </p:nvCxnSpPr>
        <p:spPr bwMode="auto">
          <a:xfrm>
            <a:off x="8153400" y="2319607"/>
            <a:ext cx="0" cy="1651503"/>
          </a:xfrm>
          <a:prstGeom prst="straightConnector1">
            <a:avLst/>
          </a:prstGeom>
          <a:solidFill>
            <a:srgbClr val="C0C0C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5D58AB46-EC1A-4837-8588-44669B7C2BC9}"/>
              </a:ext>
            </a:extLst>
          </p:cNvPr>
          <p:cNvSpPr/>
          <p:nvPr/>
        </p:nvSpPr>
        <p:spPr bwMode="auto">
          <a:xfrm>
            <a:off x="6277688" y="3971110"/>
            <a:ext cx="2371964" cy="49124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285056-811B-4F8D-BDC2-90C3014B92D8}"/>
              </a:ext>
            </a:extLst>
          </p:cNvPr>
          <p:cNvSpPr txBox="1"/>
          <p:nvPr/>
        </p:nvSpPr>
        <p:spPr>
          <a:xfrm>
            <a:off x="7337248" y="2602468"/>
            <a:ext cx="16291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Cambria" panose="02040503050406030204" pitchFamily="18" charset="0"/>
              </a:rPr>
              <a:t>Write</a:t>
            </a:r>
            <a:endParaRPr lang="en-CH" b="1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FA73BE4-C702-4956-8690-B6EA1BFD793B}"/>
              </a:ext>
            </a:extLst>
          </p:cNvPr>
          <p:cNvSpPr/>
          <p:nvPr/>
        </p:nvSpPr>
        <p:spPr bwMode="auto">
          <a:xfrm>
            <a:off x="0" y="4624754"/>
            <a:ext cx="9144000" cy="1661368"/>
          </a:xfrm>
          <a:prstGeom prst="rect">
            <a:avLst/>
          </a:prstGeom>
          <a:solidFill>
            <a:srgbClr val="FFEFE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b="1" dirty="0">
                <a:latin typeface="Cambria" panose="02040503050406030204" pitchFamily="18" charset="0"/>
              </a:rPr>
              <a:t>Small writes cause </a:t>
            </a:r>
            <a:r>
              <a:rPr lang="en-US" sz="3200" b="1" dirty="0">
                <a:solidFill>
                  <a:srgbClr val="FF0000"/>
                </a:solidFill>
                <a:latin typeface="Cambria" panose="02040503050406030204" pitchFamily="18" charset="0"/>
              </a:rPr>
              <a:t>read-modify-writes</a:t>
            </a:r>
            <a:r>
              <a:rPr lang="en-US" sz="3200" b="1" dirty="0">
                <a:latin typeface="Cambria" panose="02040503050406030204" pitchFamily="18" charset="0"/>
              </a:rPr>
              <a:t>: </a:t>
            </a:r>
            <a:br>
              <a:rPr lang="en-US" sz="3200" b="1" dirty="0">
                <a:latin typeface="Cambria" panose="02040503050406030204" pitchFamily="18" charset="0"/>
              </a:rPr>
            </a:br>
            <a:r>
              <a:rPr lang="en-US" sz="3200" b="1" dirty="0">
                <a:solidFill>
                  <a:srgbClr val="FF0000"/>
                </a:solidFill>
                <a:latin typeface="Cambria" panose="02040503050406030204" pitchFamily="18" charset="0"/>
                <a:sym typeface="Wingdings" panose="05000000000000000000" pitchFamily="2" charset="2"/>
              </a:rPr>
              <a:t>Waste of P/E cycles + additional read operations</a:t>
            </a:r>
            <a:r>
              <a:rPr lang="en-US" sz="3200" b="1" dirty="0">
                <a:latin typeface="Cambria" panose="02040503050406030204" pitchFamily="18" charset="0"/>
                <a:sym typeface="Wingdings" panose="05000000000000000000" pitchFamily="2" charset="2"/>
              </a:rPr>
              <a:t/>
            </a:r>
            <a:br>
              <a:rPr lang="en-US" sz="3200" b="1" dirty="0">
                <a:latin typeface="Cambria" panose="02040503050406030204" pitchFamily="18" charset="0"/>
                <a:sym typeface="Wingdings" panose="05000000000000000000" pitchFamily="2" charset="2"/>
              </a:rPr>
            </a:br>
            <a:r>
              <a:rPr lang="en-US" sz="3200" b="1" dirty="0">
                <a:latin typeface="Cambria" panose="02040503050406030204" pitchFamily="18" charset="0"/>
                <a:sym typeface="Wingdings" panose="05000000000000000000" pitchFamily="2" charset="2"/>
              </a:rPr>
              <a:t> Performance and lifetime degradation</a:t>
            </a:r>
            <a:endParaRPr kumimoji="0" lang="en-CH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8223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Fine-Grained Mapping + Page Buffer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a page only when there are sufficient data blocks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381000" y="1524000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0x04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A) </a:t>
            </a:r>
            <a:endParaRPr lang="en-CH" b="1" dirty="0">
              <a:latin typeface="Cambria" panose="02040503050406030204" pitchFamily="18" charset="0"/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7320843"/>
              </p:ext>
            </p:extLst>
          </p:nvPr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0x07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868054"/>
              </p:ext>
            </p:extLst>
          </p:nvPr>
        </p:nvGraphicFramePr>
        <p:xfrm>
          <a:off x="6330864" y="3293710"/>
          <a:ext cx="227973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0x07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0x08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0x09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0x0A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0x0B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0x0C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0x0D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0x0E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0x0F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0x10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0x11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0x12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0x13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0x14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0x15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0x16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0x17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0x18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0x19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0x1A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0x0B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…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:a16="http://schemas.microsoft.com/office/drawing/2014/main" id="{B3D4EF2B-3085-4F25-8A70-582D6345749D}"/>
              </a:ext>
            </a:extLst>
          </p:cNvPr>
          <p:cNvSpPr/>
          <p:nvPr/>
        </p:nvSpPr>
        <p:spPr>
          <a:xfrm>
            <a:off x="5031164" y="3868588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0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A32902-A3C6-4851-8CD0-86F904D57A95}"/>
              </a:ext>
            </a:extLst>
          </p:cNvPr>
          <p:cNvSpPr/>
          <p:nvPr/>
        </p:nvSpPr>
        <p:spPr>
          <a:xfrm>
            <a:off x="5031164" y="5351474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1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329586BB-C638-4317-9120-67B76859F949}"/>
              </a:ext>
            </a:extLst>
          </p:cNvPr>
          <p:cNvSpPr/>
          <p:nvPr/>
        </p:nvSpPr>
        <p:spPr bwMode="auto">
          <a:xfrm>
            <a:off x="6028787" y="3481754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1F65610-D489-4E98-BEAD-3122819FACF0}"/>
              </a:ext>
            </a:extLst>
          </p:cNvPr>
          <p:cNvSpPr/>
          <p:nvPr/>
        </p:nvSpPr>
        <p:spPr bwMode="auto">
          <a:xfrm>
            <a:off x="6028787" y="4950042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FA38352-40B6-429E-B0C9-7514F36EB691}"/>
              </a:ext>
            </a:extLst>
          </p:cNvPr>
          <p:cNvSpPr txBox="1"/>
          <p:nvPr/>
        </p:nvSpPr>
        <p:spPr>
          <a:xfrm>
            <a:off x="381000" y="1902083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B, C) 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ADFC05-BE7D-42E5-BF6C-F4F3CEEBB953}"/>
              </a:ext>
            </a:extLst>
          </p:cNvPr>
          <p:cNvSpPr txBox="1"/>
          <p:nvPr/>
        </p:nvSpPr>
        <p:spPr>
          <a:xfrm>
            <a:off x="381000" y="2280166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0x07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D) </a:t>
            </a:r>
            <a:endParaRPr lang="en-CH" b="1" dirty="0">
              <a:latin typeface="Cambria" panose="020405030504060302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330577-BBD0-4FA7-97C2-4FEA2E6A30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829123"/>
              </p:ext>
            </p:extLst>
          </p:nvPr>
        </p:nvGraphicFramePr>
        <p:xfrm>
          <a:off x="6324600" y="2038895"/>
          <a:ext cx="22797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2668525816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57360222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595798708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094192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1118469"/>
                  </a:ext>
                </a:extLst>
              </a:tr>
            </a:tbl>
          </a:graphicData>
        </a:graphic>
      </p:graphicFrame>
      <p:sp>
        <p:nvSpPr>
          <p:cNvPr id="38" name="Rectangle 37">
            <a:extLst>
              <a:ext uri="{FF2B5EF4-FFF2-40B4-BE49-F238E27FC236}">
                <a16:creationId xmlns:a16="http://schemas.microsoft.com/office/drawing/2014/main" id="{F03742E0-309A-4A76-BCD4-2D6CAE74B374}"/>
              </a:ext>
            </a:extLst>
          </p:cNvPr>
          <p:cNvSpPr/>
          <p:nvPr/>
        </p:nvSpPr>
        <p:spPr>
          <a:xfrm>
            <a:off x="6761812" y="1611743"/>
            <a:ext cx="1403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Page Buffer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97DADBD-275F-41F4-B9D1-8A0B8BB30B2E}"/>
              </a:ext>
            </a:extLst>
          </p:cNvPr>
          <p:cNvSpPr/>
          <p:nvPr/>
        </p:nvSpPr>
        <p:spPr>
          <a:xfrm>
            <a:off x="5603107" y="6078194"/>
            <a:ext cx="59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PPA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017B497-02D9-4A40-B9D3-FCD92E11DAB3}"/>
              </a:ext>
            </a:extLst>
          </p:cNvPr>
          <p:cNvCxnSpPr>
            <a:cxnSpLocks/>
          </p:cNvCxnSpPr>
          <p:nvPr/>
        </p:nvCxnSpPr>
        <p:spPr bwMode="auto">
          <a:xfrm flipH="1">
            <a:off x="6199297" y="5791200"/>
            <a:ext cx="277703" cy="46923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solid"/>
            <a:round/>
            <a:headEnd type="oval" w="lg" len="lg"/>
            <a:tailEnd type="none" w="med" len="med"/>
          </a:ln>
          <a:effectLst/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1D41BF1-D811-4B2A-A73E-C98AF5A549F7}"/>
              </a:ext>
            </a:extLst>
          </p:cNvPr>
          <p:cNvSpPr/>
          <p:nvPr/>
        </p:nvSpPr>
        <p:spPr bwMode="auto">
          <a:xfrm>
            <a:off x="228600" y="1902083"/>
            <a:ext cx="4800600" cy="836376"/>
          </a:xfrm>
          <a:prstGeom prst="rect">
            <a:avLst/>
          </a:prstGeom>
          <a:solidFill>
            <a:schemeClr val="bg1"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0" name="Rectangle: Rounded Corners 21">
            <a:extLst>
              <a:ext uri="{FF2B5EF4-FFF2-40B4-BE49-F238E27FC236}">
                <a16:creationId xmlns:a16="http://schemas.microsoft.com/office/drawing/2014/main" id="{0B9059B7-3F30-1345-BEC7-CCE68E3AFD6E}"/>
              </a:ext>
            </a:extLst>
          </p:cNvPr>
          <p:cNvSpPr/>
          <p:nvPr/>
        </p:nvSpPr>
        <p:spPr bwMode="auto">
          <a:xfrm>
            <a:off x="1098009" y="4724400"/>
            <a:ext cx="2348479" cy="49124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3281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Fine-Grained Mapping + Page Buffer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a page only when there are sufficient data blocks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381000" y="1524000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0x04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A) </a:t>
            </a:r>
            <a:endParaRPr lang="en-CH" b="1" dirty="0">
              <a:latin typeface="Cambria" panose="02040503050406030204" pitchFamily="18" charset="0"/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856317"/>
              </p:ext>
            </p:extLst>
          </p:nvPr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0x07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/>
        </p:nvGraphicFramePr>
        <p:xfrm>
          <a:off x="6330864" y="3293710"/>
          <a:ext cx="227973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0x07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0x08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0x09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0x0A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0x0B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0x0C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0x0D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0x0E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0x0F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0x10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0x11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0x12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0x13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0x14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0x15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0x16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0x17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0x18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0x19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0x1A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0x0B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…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:a16="http://schemas.microsoft.com/office/drawing/2014/main" id="{B3D4EF2B-3085-4F25-8A70-582D6345749D}"/>
              </a:ext>
            </a:extLst>
          </p:cNvPr>
          <p:cNvSpPr/>
          <p:nvPr/>
        </p:nvSpPr>
        <p:spPr>
          <a:xfrm>
            <a:off x="5031164" y="3868588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0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A32902-A3C6-4851-8CD0-86F904D57A95}"/>
              </a:ext>
            </a:extLst>
          </p:cNvPr>
          <p:cNvSpPr/>
          <p:nvPr/>
        </p:nvSpPr>
        <p:spPr>
          <a:xfrm>
            <a:off x="5031164" y="5351474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1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329586BB-C638-4317-9120-67B76859F949}"/>
              </a:ext>
            </a:extLst>
          </p:cNvPr>
          <p:cNvSpPr/>
          <p:nvPr/>
        </p:nvSpPr>
        <p:spPr bwMode="auto">
          <a:xfrm>
            <a:off x="6028787" y="3481754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1F65610-D489-4E98-BEAD-3122819FACF0}"/>
              </a:ext>
            </a:extLst>
          </p:cNvPr>
          <p:cNvSpPr/>
          <p:nvPr/>
        </p:nvSpPr>
        <p:spPr bwMode="auto">
          <a:xfrm>
            <a:off x="6028787" y="4950042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FA38352-40B6-429E-B0C9-7514F36EB691}"/>
              </a:ext>
            </a:extLst>
          </p:cNvPr>
          <p:cNvSpPr txBox="1"/>
          <p:nvPr/>
        </p:nvSpPr>
        <p:spPr>
          <a:xfrm>
            <a:off x="381000" y="1902083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B, C) 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ADFC05-BE7D-42E5-BF6C-F4F3CEEBB953}"/>
              </a:ext>
            </a:extLst>
          </p:cNvPr>
          <p:cNvSpPr txBox="1"/>
          <p:nvPr/>
        </p:nvSpPr>
        <p:spPr>
          <a:xfrm>
            <a:off x="381000" y="2280166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0x07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D) </a:t>
            </a:r>
            <a:endParaRPr lang="en-CH" b="1" dirty="0">
              <a:latin typeface="Cambria" panose="020405030504060302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330577-BBD0-4FA7-97C2-4FEA2E6A30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924403"/>
              </p:ext>
            </p:extLst>
          </p:nvPr>
        </p:nvGraphicFramePr>
        <p:xfrm>
          <a:off x="6324600" y="2038895"/>
          <a:ext cx="22797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2668525816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57360222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595798708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094192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1118469"/>
                  </a:ext>
                </a:extLst>
              </a:tr>
            </a:tbl>
          </a:graphicData>
        </a:graphic>
      </p:graphicFrame>
      <p:sp>
        <p:nvSpPr>
          <p:cNvPr id="38" name="Rectangle 37">
            <a:extLst>
              <a:ext uri="{FF2B5EF4-FFF2-40B4-BE49-F238E27FC236}">
                <a16:creationId xmlns:a16="http://schemas.microsoft.com/office/drawing/2014/main" id="{F03742E0-309A-4A76-BCD4-2D6CAE74B374}"/>
              </a:ext>
            </a:extLst>
          </p:cNvPr>
          <p:cNvSpPr/>
          <p:nvPr/>
        </p:nvSpPr>
        <p:spPr>
          <a:xfrm>
            <a:off x="6761812" y="1611743"/>
            <a:ext cx="1403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Page Buffer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97DADBD-275F-41F4-B9D1-8A0B8BB30B2E}"/>
              </a:ext>
            </a:extLst>
          </p:cNvPr>
          <p:cNvSpPr/>
          <p:nvPr/>
        </p:nvSpPr>
        <p:spPr>
          <a:xfrm>
            <a:off x="5603107" y="6078194"/>
            <a:ext cx="59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PPA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017B497-02D9-4A40-B9D3-FCD92E11DAB3}"/>
              </a:ext>
            </a:extLst>
          </p:cNvPr>
          <p:cNvCxnSpPr>
            <a:cxnSpLocks/>
          </p:cNvCxnSpPr>
          <p:nvPr/>
        </p:nvCxnSpPr>
        <p:spPr bwMode="auto">
          <a:xfrm flipH="1">
            <a:off x="6199297" y="5791200"/>
            <a:ext cx="277703" cy="46923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solid"/>
            <a:round/>
            <a:headEnd type="oval" w="lg" len="lg"/>
            <a:tailEnd type="none" w="med" len="med"/>
          </a:ln>
          <a:effectLst/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1D41BF1-D811-4B2A-A73E-C98AF5A549F7}"/>
              </a:ext>
            </a:extLst>
          </p:cNvPr>
          <p:cNvSpPr/>
          <p:nvPr/>
        </p:nvSpPr>
        <p:spPr bwMode="auto">
          <a:xfrm>
            <a:off x="228600" y="1902083"/>
            <a:ext cx="4800600" cy="836376"/>
          </a:xfrm>
          <a:prstGeom prst="rect">
            <a:avLst/>
          </a:prstGeom>
          <a:solidFill>
            <a:schemeClr val="bg1"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0" name="Rectangle: Rounded Corners 21">
            <a:extLst>
              <a:ext uri="{FF2B5EF4-FFF2-40B4-BE49-F238E27FC236}">
                <a16:creationId xmlns:a16="http://schemas.microsoft.com/office/drawing/2014/main" id="{99451A64-5588-884E-936E-95E0AB261AEC}"/>
              </a:ext>
            </a:extLst>
          </p:cNvPr>
          <p:cNvSpPr/>
          <p:nvPr/>
        </p:nvSpPr>
        <p:spPr bwMode="auto">
          <a:xfrm>
            <a:off x="1098009" y="4724400"/>
            <a:ext cx="2348479" cy="49124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6762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Recap: What We Have Discussed So Far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CH" b="1" dirty="0"/>
              <a:t>SSD Organization</a:t>
            </a:r>
            <a:endParaRPr lang="en-US" b="1" dirty="0"/>
          </a:p>
          <a:p>
            <a:endParaRPr lang="en-US" dirty="0"/>
          </a:p>
          <a:p>
            <a:r>
              <a:rPr lang="en-US" b="1" dirty="0"/>
              <a:t>NAND Flash Organization and Operations</a:t>
            </a:r>
          </a:p>
          <a:p>
            <a:endParaRPr lang="en-US" dirty="0"/>
          </a:p>
          <a:p>
            <a:r>
              <a:rPr lang="en-US" b="1" dirty="0"/>
              <a:t>Advanced NAND Flash Commands</a:t>
            </a:r>
          </a:p>
          <a:p>
            <a:endParaRPr lang="en-US" dirty="0"/>
          </a:p>
          <a:p>
            <a:r>
              <a:rPr lang="en-US" b="1" dirty="0"/>
              <a:t>FTL: Address Translation &amp; Garbage Collection</a:t>
            </a:r>
          </a:p>
        </p:txBody>
      </p:sp>
    </p:spTree>
    <p:extLst>
      <p:ext uri="{BB962C8B-B14F-4D97-AF65-F5344CB8AC3E}">
        <p14:creationId xmlns:p14="http://schemas.microsoft.com/office/powerpoint/2010/main" val="910653800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Fine-Grained Mapping + Page Buffer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a page only when there are sufficient data blocks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381000" y="1524000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0x04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A) </a:t>
            </a:r>
            <a:endParaRPr lang="en-CH" b="1" dirty="0">
              <a:latin typeface="Cambria" panose="02040503050406030204" pitchFamily="18" charset="0"/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828031"/>
              </p:ext>
            </p:extLst>
          </p:nvPr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1" dirty="0">
                        <a:solidFill>
                          <a:srgbClr val="FF0000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0x07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/>
        </p:nvGraphicFramePr>
        <p:xfrm>
          <a:off x="6330864" y="3293710"/>
          <a:ext cx="227973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0x07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0x08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0x09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0x0A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0x0B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0x0C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0x0D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0x0E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0x0F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0x10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0x11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0x12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0x13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0x14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0x15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0x16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0x17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0x18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0x19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0x1A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0x0B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…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:a16="http://schemas.microsoft.com/office/drawing/2014/main" id="{B3D4EF2B-3085-4F25-8A70-582D6345749D}"/>
              </a:ext>
            </a:extLst>
          </p:cNvPr>
          <p:cNvSpPr/>
          <p:nvPr/>
        </p:nvSpPr>
        <p:spPr>
          <a:xfrm>
            <a:off x="5031164" y="3868588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0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A32902-A3C6-4851-8CD0-86F904D57A95}"/>
              </a:ext>
            </a:extLst>
          </p:cNvPr>
          <p:cNvSpPr/>
          <p:nvPr/>
        </p:nvSpPr>
        <p:spPr>
          <a:xfrm>
            <a:off x="5031164" y="5351474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1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329586BB-C638-4317-9120-67B76859F949}"/>
              </a:ext>
            </a:extLst>
          </p:cNvPr>
          <p:cNvSpPr/>
          <p:nvPr/>
        </p:nvSpPr>
        <p:spPr bwMode="auto">
          <a:xfrm>
            <a:off x="6028787" y="3481754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1F65610-D489-4E98-BEAD-3122819FACF0}"/>
              </a:ext>
            </a:extLst>
          </p:cNvPr>
          <p:cNvSpPr/>
          <p:nvPr/>
        </p:nvSpPr>
        <p:spPr bwMode="auto">
          <a:xfrm>
            <a:off x="6028787" y="4950042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FA38352-40B6-429E-B0C9-7514F36EB691}"/>
              </a:ext>
            </a:extLst>
          </p:cNvPr>
          <p:cNvSpPr txBox="1"/>
          <p:nvPr/>
        </p:nvSpPr>
        <p:spPr>
          <a:xfrm>
            <a:off x="381000" y="1902083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B, C) 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ADFC05-BE7D-42E5-BF6C-F4F3CEEBB953}"/>
              </a:ext>
            </a:extLst>
          </p:cNvPr>
          <p:cNvSpPr txBox="1"/>
          <p:nvPr/>
        </p:nvSpPr>
        <p:spPr>
          <a:xfrm>
            <a:off x="381000" y="2280166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0x07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D) </a:t>
            </a:r>
            <a:endParaRPr lang="en-CH" b="1" dirty="0">
              <a:latin typeface="Cambria" panose="020405030504060302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330577-BBD0-4FA7-97C2-4FEA2E6A307B}"/>
              </a:ext>
            </a:extLst>
          </p:cNvPr>
          <p:cNvGraphicFramePr>
            <a:graphicFrameLocks noGrp="1"/>
          </p:cNvGraphicFramePr>
          <p:nvPr/>
        </p:nvGraphicFramePr>
        <p:xfrm>
          <a:off x="6324600" y="2038895"/>
          <a:ext cx="22797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2668525816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57360222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595798708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094192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1118469"/>
                  </a:ext>
                </a:extLst>
              </a:tr>
            </a:tbl>
          </a:graphicData>
        </a:graphic>
      </p:graphicFrame>
      <p:sp>
        <p:nvSpPr>
          <p:cNvPr id="38" name="Rectangle 37">
            <a:extLst>
              <a:ext uri="{FF2B5EF4-FFF2-40B4-BE49-F238E27FC236}">
                <a16:creationId xmlns:a16="http://schemas.microsoft.com/office/drawing/2014/main" id="{F03742E0-309A-4A76-BCD4-2D6CAE74B374}"/>
              </a:ext>
            </a:extLst>
          </p:cNvPr>
          <p:cNvSpPr/>
          <p:nvPr/>
        </p:nvSpPr>
        <p:spPr>
          <a:xfrm>
            <a:off x="6761812" y="1611743"/>
            <a:ext cx="1403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Page Buffer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97DADBD-275F-41F4-B9D1-8A0B8BB30B2E}"/>
              </a:ext>
            </a:extLst>
          </p:cNvPr>
          <p:cNvSpPr/>
          <p:nvPr/>
        </p:nvSpPr>
        <p:spPr>
          <a:xfrm>
            <a:off x="5603107" y="6078194"/>
            <a:ext cx="59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PPA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017B497-02D9-4A40-B9D3-FCD92E11DAB3}"/>
              </a:ext>
            </a:extLst>
          </p:cNvPr>
          <p:cNvCxnSpPr>
            <a:cxnSpLocks/>
          </p:cNvCxnSpPr>
          <p:nvPr/>
        </p:nvCxnSpPr>
        <p:spPr bwMode="auto">
          <a:xfrm flipH="1">
            <a:off x="6199297" y="5791200"/>
            <a:ext cx="277703" cy="46923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solid"/>
            <a:round/>
            <a:headEnd type="oval" w="lg" len="lg"/>
            <a:tailEnd type="none" w="med" len="med"/>
          </a:ln>
          <a:effectLst/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1D41BF1-D811-4B2A-A73E-C98AF5A549F7}"/>
              </a:ext>
            </a:extLst>
          </p:cNvPr>
          <p:cNvSpPr/>
          <p:nvPr/>
        </p:nvSpPr>
        <p:spPr bwMode="auto">
          <a:xfrm>
            <a:off x="228600" y="1902083"/>
            <a:ext cx="4800600" cy="836376"/>
          </a:xfrm>
          <a:prstGeom prst="rect">
            <a:avLst/>
          </a:prstGeom>
          <a:solidFill>
            <a:schemeClr val="bg1"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0" name="Rectangle: Rounded Corners 21">
            <a:extLst>
              <a:ext uri="{FF2B5EF4-FFF2-40B4-BE49-F238E27FC236}">
                <a16:creationId xmlns:a16="http://schemas.microsoft.com/office/drawing/2014/main" id="{80722C3A-16FC-4D40-9DE9-B5A40CA51C23}"/>
              </a:ext>
            </a:extLst>
          </p:cNvPr>
          <p:cNvSpPr/>
          <p:nvPr/>
        </p:nvSpPr>
        <p:spPr bwMode="auto">
          <a:xfrm>
            <a:off x="1098009" y="4724400"/>
            <a:ext cx="2348479" cy="49124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7631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Fine-Grained Mapping + Page Buffer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a page only when there are sufficient data blocks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381000" y="1524000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0x04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A) </a:t>
            </a:r>
            <a:endParaRPr lang="en-CH" b="1" dirty="0">
              <a:latin typeface="Cambria" panose="02040503050406030204" pitchFamily="18" charset="0"/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458913"/>
              </p:ext>
            </p:extLst>
          </p:nvPr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0x07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/>
        </p:nvGraphicFramePr>
        <p:xfrm>
          <a:off x="6330864" y="3293710"/>
          <a:ext cx="227973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0x07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0x08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0x09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0x0A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0x0B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0x0C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0x0D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0x0E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0x0F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0x10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0x11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0x12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0x13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0x14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0x15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0x16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0x17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0x18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0x19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0x1A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0x0B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…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:a16="http://schemas.microsoft.com/office/drawing/2014/main" id="{B3D4EF2B-3085-4F25-8A70-582D6345749D}"/>
              </a:ext>
            </a:extLst>
          </p:cNvPr>
          <p:cNvSpPr/>
          <p:nvPr/>
        </p:nvSpPr>
        <p:spPr>
          <a:xfrm>
            <a:off x="5031164" y="3868588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0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A32902-A3C6-4851-8CD0-86F904D57A95}"/>
              </a:ext>
            </a:extLst>
          </p:cNvPr>
          <p:cNvSpPr/>
          <p:nvPr/>
        </p:nvSpPr>
        <p:spPr>
          <a:xfrm>
            <a:off x="5031164" y="5351474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1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329586BB-C638-4317-9120-67B76859F949}"/>
              </a:ext>
            </a:extLst>
          </p:cNvPr>
          <p:cNvSpPr/>
          <p:nvPr/>
        </p:nvSpPr>
        <p:spPr bwMode="auto">
          <a:xfrm>
            <a:off x="6028787" y="3481754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1F65610-D489-4E98-BEAD-3122819FACF0}"/>
              </a:ext>
            </a:extLst>
          </p:cNvPr>
          <p:cNvSpPr/>
          <p:nvPr/>
        </p:nvSpPr>
        <p:spPr bwMode="auto">
          <a:xfrm>
            <a:off x="6028787" y="4950042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FA38352-40B6-429E-B0C9-7514F36EB691}"/>
              </a:ext>
            </a:extLst>
          </p:cNvPr>
          <p:cNvSpPr txBox="1"/>
          <p:nvPr/>
        </p:nvSpPr>
        <p:spPr>
          <a:xfrm>
            <a:off x="381000" y="1902083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B, C) 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ADFC05-BE7D-42E5-BF6C-F4F3CEEBB953}"/>
              </a:ext>
            </a:extLst>
          </p:cNvPr>
          <p:cNvSpPr txBox="1"/>
          <p:nvPr/>
        </p:nvSpPr>
        <p:spPr>
          <a:xfrm>
            <a:off x="381000" y="2280166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0x07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D) </a:t>
            </a:r>
            <a:endParaRPr lang="en-CH" b="1" dirty="0">
              <a:latin typeface="Cambria" panose="020405030504060302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330577-BBD0-4FA7-97C2-4FEA2E6A30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857951"/>
              </p:ext>
            </p:extLst>
          </p:nvPr>
        </p:nvGraphicFramePr>
        <p:xfrm>
          <a:off x="6324600" y="2038895"/>
          <a:ext cx="22797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2668525816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57360222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595798708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094192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1118469"/>
                  </a:ext>
                </a:extLst>
              </a:tr>
            </a:tbl>
          </a:graphicData>
        </a:graphic>
      </p:graphicFrame>
      <p:sp>
        <p:nvSpPr>
          <p:cNvPr id="38" name="Rectangle 37">
            <a:extLst>
              <a:ext uri="{FF2B5EF4-FFF2-40B4-BE49-F238E27FC236}">
                <a16:creationId xmlns:a16="http://schemas.microsoft.com/office/drawing/2014/main" id="{F03742E0-309A-4A76-BCD4-2D6CAE74B374}"/>
              </a:ext>
            </a:extLst>
          </p:cNvPr>
          <p:cNvSpPr/>
          <p:nvPr/>
        </p:nvSpPr>
        <p:spPr>
          <a:xfrm>
            <a:off x="6761812" y="1611743"/>
            <a:ext cx="1403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Page Buffer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97DADBD-275F-41F4-B9D1-8A0B8BB30B2E}"/>
              </a:ext>
            </a:extLst>
          </p:cNvPr>
          <p:cNvSpPr/>
          <p:nvPr/>
        </p:nvSpPr>
        <p:spPr>
          <a:xfrm>
            <a:off x="5603107" y="6078194"/>
            <a:ext cx="59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PPA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017B497-02D9-4A40-B9D3-FCD92E11DAB3}"/>
              </a:ext>
            </a:extLst>
          </p:cNvPr>
          <p:cNvCxnSpPr>
            <a:cxnSpLocks/>
          </p:cNvCxnSpPr>
          <p:nvPr/>
        </p:nvCxnSpPr>
        <p:spPr bwMode="auto">
          <a:xfrm flipH="1">
            <a:off x="6199297" y="5791200"/>
            <a:ext cx="277703" cy="46923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solid"/>
            <a:round/>
            <a:headEnd type="oval" w="lg" len="lg"/>
            <a:tailEnd type="none" w="med" len="med"/>
          </a:ln>
          <a:effectLst/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1D41BF1-D811-4B2A-A73E-C98AF5A549F7}"/>
              </a:ext>
            </a:extLst>
          </p:cNvPr>
          <p:cNvSpPr/>
          <p:nvPr/>
        </p:nvSpPr>
        <p:spPr bwMode="auto">
          <a:xfrm>
            <a:off x="228600" y="2271415"/>
            <a:ext cx="4800600" cy="467044"/>
          </a:xfrm>
          <a:prstGeom prst="rect">
            <a:avLst/>
          </a:prstGeom>
          <a:solidFill>
            <a:schemeClr val="bg1"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0" name="Rectangle: Rounded Corners 21">
            <a:extLst>
              <a:ext uri="{FF2B5EF4-FFF2-40B4-BE49-F238E27FC236}">
                <a16:creationId xmlns:a16="http://schemas.microsoft.com/office/drawing/2014/main" id="{80722C3A-16FC-4D40-9DE9-B5A40CA51C23}"/>
              </a:ext>
            </a:extLst>
          </p:cNvPr>
          <p:cNvSpPr/>
          <p:nvPr/>
        </p:nvSpPr>
        <p:spPr bwMode="auto">
          <a:xfrm>
            <a:off x="1098009" y="3968456"/>
            <a:ext cx="2348479" cy="65629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9741478-9F63-5D42-B378-1F85987A9471}"/>
              </a:ext>
            </a:extLst>
          </p:cNvPr>
          <p:cNvSpPr/>
          <p:nvPr/>
        </p:nvSpPr>
        <p:spPr bwMode="auto">
          <a:xfrm>
            <a:off x="300790" y="1524000"/>
            <a:ext cx="4800600" cy="378083"/>
          </a:xfrm>
          <a:prstGeom prst="rect">
            <a:avLst/>
          </a:prstGeom>
          <a:solidFill>
            <a:schemeClr val="bg1"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5939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Fine-Grained Mapping + Page Buffer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a page only when there are sufficient data blocks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22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381000" y="1524000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0x04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A) </a:t>
            </a:r>
            <a:endParaRPr lang="en-CH" b="1" dirty="0">
              <a:latin typeface="Cambria" panose="02040503050406030204" pitchFamily="18" charset="0"/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/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0x07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/>
        </p:nvGraphicFramePr>
        <p:xfrm>
          <a:off x="6330864" y="3293710"/>
          <a:ext cx="227973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0x07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0x08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0x09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0x0A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0x0B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0x0C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0x0D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0x0E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0x0F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0x10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0x11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0x12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0x13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0x14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0x15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0x16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0x17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0x18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0x19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0x1A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0x0B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…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:a16="http://schemas.microsoft.com/office/drawing/2014/main" id="{B3D4EF2B-3085-4F25-8A70-582D6345749D}"/>
              </a:ext>
            </a:extLst>
          </p:cNvPr>
          <p:cNvSpPr/>
          <p:nvPr/>
        </p:nvSpPr>
        <p:spPr>
          <a:xfrm>
            <a:off x="5031164" y="3868588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0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A32902-A3C6-4851-8CD0-86F904D57A95}"/>
              </a:ext>
            </a:extLst>
          </p:cNvPr>
          <p:cNvSpPr/>
          <p:nvPr/>
        </p:nvSpPr>
        <p:spPr>
          <a:xfrm>
            <a:off x="5031164" y="5351474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1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329586BB-C638-4317-9120-67B76859F949}"/>
              </a:ext>
            </a:extLst>
          </p:cNvPr>
          <p:cNvSpPr/>
          <p:nvPr/>
        </p:nvSpPr>
        <p:spPr bwMode="auto">
          <a:xfrm>
            <a:off x="6028787" y="3481754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1F65610-D489-4E98-BEAD-3122819FACF0}"/>
              </a:ext>
            </a:extLst>
          </p:cNvPr>
          <p:cNvSpPr/>
          <p:nvPr/>
        </p:nvSpPr>
        <p:spPr bwMode="auto">
          <a:xfrm>
            <a:off x="6028787" y="4950042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FA38352-40B6-429E-B0C9-7514F36EB691}"/>
              </a:ext>
            </a:extLst>
          </p:cNvPr>
          <p:cNvSpPr txBox="1"/>
          <p:nvPr/>
        </p:nvSpPr>
        <p:spPr>
          <a:xfrm>
            <a:off x="381000" y="1902083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B, C) 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ADFC05-BE7D-42E5-BF6C-F4F3CEEBB953}"/>
              </a:ext>
            </a:extLst>
          </p:cNvPr>
          <p:cNvSpPr txBox="1"/>
          <p:nvPr/>
        </p:nvSpPr>
        <p:spPr>
          <a:xfrm>
            <a:off x="381000" y="2280166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0x07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D) </a:t>
            </a:r>
            <a:endParaRPr lang="en-CH" b="1" dirty="0">
              <a:latin typeface="Cambria" panose="020405030504060302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330577-BBD0-4FA7-97C2-4FEA2E6A30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860658"/>
              </p:ext>
            </p:extLst>
          </p:nvPr>
        </p:nvGraphicFramePr>
        <p:xfrm>
          <a:off x="6324600" y="2038895"/>
          <a:ext cx="22797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2668525816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57360222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595798708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094192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1118469"/>
                  </a:ext>
                </a:extLst>
              </a:tr>
            </a:tbl>
          </a:graphicData>
        </a:graphic>
      </p:graphicFrame>
      <p:sp>
        <p:nvSpPr>
          <p:cNvPr id="38" name="Rectangle 37">
            <a:extLst>
              <a:ext uri="{FF2B5EF4-FFF2-40B4-BE49-F238E27FC236}">
                <a16:creationId xmlns:a16="http://schemas.microsoft.com/office/drawing/2014/main" id="{F03742E0-309A-4A76-BCD4-2D6CAE74B374}"/>
              </a:ext>
            </a:extLst>
          </p:cNvPr>
          <p:cNvSpPr/>
          <p:nvPr/>
        </p:nvSpPr>
        <p:spPr>
          <a:xfrm>
            <a:off x="6761812" y="1611743"/>
            <a:ext cx="1403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Page Buffer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97DADBD-275F-41F4-B9D1-8A0B8BB30B2E}"/>
              </a:ext>
            </a:extLst>
          </p:cNvPr>
          <p:cNvSpPr/>
          <p:nvPr/>
        </p:nvSpPr>
        <p:spPr>
          <a:xfrm>
            <a:off x="5603107" y="6078194"/>
            <a:ext cx="59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PPA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017B497-02D9-4A40-B9D3-FCD92E11DAB3}"/>
              </a:ext>
            </a:extLst>
          </p:cNvPr>
          <p:cNvCxnSpPr>
            <a:cxnSpLocks/>
          </p:cNvCxnSpPr>
          <p:nvPr/>
        </p:nvCxnSpPr>
        <p:spPr bwMode="auto">
          <a:xfrm flipH="1">
            <a:off x="6199297" y="5791200"/>
            <a:ext cx="277703" cy="46923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solid"/>
            <a:round/>
            <a:headEnd type="oval" w="lg" len="lg"/>
            <a:tailEnd type="none" w="med" len="med"/>
          </a:ln>
          <a:effectLst/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1D41BF1-D811-4B2A-A73E-C98AF5A549F7}"/>
              </a:ext>
            </a:extLst>
          </p:cNvPr>
          <p:cNvSpPr/>
          <p:nvPr/>
        </p:nvSpPr>
        <p:spPr bwMode="auto">
          <a:xfrm>
            <a:off x="228600" y="2271415"/>
            <a:ext cx="4800600" cy="467044"/>
          </a:xfrm>
          <a:prstGeom prst="rect">
            <a:avLst/>
          </a:prstGeom>
          <a:solidFill>
            <a:schemeClr val="bg1"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0" name="Rectangle: Rounded Corners 21">
            <a:extLst>
              <a:ext uri="{FF2B5EF4-FFF2-40B4-BE49-F238E27FC236}">
                <a16:creationId xmlns:a16="http://schemas.microsoft.com/office/drawing/2014/main" id="{80722C3A-16FC-4D40-9DE9-B5A40CA51C23}"/>
              </a:ext>
            </a:extLst>
          </p:cNvPr>
          <p:cNvSpPr/>
          <p:nvPr/>
        </p:nvSpPr>
        <p:spPr bwMode="auto">
          <a:xfrm>
            <a:off x="1098009" y="3968456"/>
            <a:ext cx="2348479" cy="65629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9741478-9F63-5D42-B378-1F85987A9471}"/>
              </a:ext>
            </a:extLst>
          </p:cNvPr>
          <p:cNvSpPr/>
          <p:nvPr/>
        </p:nvSpPr>
        <p:spPr bwMode="auto">
          <a:xfrm>
            <a:off x="300790" y="1524000"/>
            <a:ext cx="4800600" cy="378083"/>
          </a:xfrm>
          <a:prstGeom prst="rect">
            <a:avLst/>
          </a:prstGeom>
          <a:solidFill>
            <a:schemeClr val="bg1"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264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Fine-Grained Mapping + Page Buffer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a page only when there are sufficient data blocks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23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381000" y="1524000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0x04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A) </a:t>
            </a:r>
            <a:endParaRPr lang="en-CH" b="1" dirty="0">
              <a:latin typeface="Cambria" panose="02040503050406030204" pitchFamily="18" charset="0"/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611936"/>
              </p:ext>
            </p:extLst>
          </p:nvPr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b="1" dirty="0">
                        <a:solidFill>
                          <a:srgbClr val="FF0000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0x07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/>
        </p:nvGraphicFramePr>
        <p:xfrm>
          <a:off x="6330864" y="3293710"/>
          <a:ext cx="227973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0x07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0x08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0x09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0x0A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0x0B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0x0C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0x0D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0x0E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0x0F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0x10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0x11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0x12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0x13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0x14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0x15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0x16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0x17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0x18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0x19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0x1A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0x0B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…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:a16="http://schemas.microsoft.com/office/drawing/2014/main" id="{B3D4EF2B-3085-4F25-8A70-582D6345749D}"/>
              </a:ext>
            </a:extLst>
          </p:cNvPr>
          <p:cNvSpPr/>
          <p:nvPr/>
        </p:nvSpPr>
        <p:spPr>
          <a:xfrm>
            <a:off x="5031164" y="3868588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0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A32902-A3C6-4851-8CD0-86F904D57A95}"/>
              </a:ext>
            </a:extLst>
          </p:cNvPr>
          <p:cNvSpPr/>
          <p:nvPr/>
        </p:nvSpPr>
        <p:spPr>
          <a:xfrm>
            <a:off x="5031164" y="5351474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1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329586BB-C638-4317-9120-67B76859F949}"/>
              </a:ext>
            </a:extLst>
          </p:cNvPr>
          <p:cNvSpPr/>
          <p:nvPr/>
        </p:nvSpPr>
        <p:spPr bwMode="auto">
          <a:xfrm>
            <a:off x="6028787" y="3481754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1F65610-D489-4E98-BEAD-3122819FACF0}"/>
              </a:ext>
            </a:extLst>
          </p:cNvPr>
          <p:cNvSpPr/>
          <p:nvPr/>
        </p:nvSpPr>
        <p:spPr bwMode="auto">
          <a:xfrm>
            <a:off x="6028787" y="4950042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FA38352-40B6-429E-B0C9-7514F36EB691}"/>
              </a:ext>
            </a:extLst>
          </p:cNvPr>
          <p:cNvSpPr txBox="1"/>
          <p:nvPr/>
        </p:nvSpPr>
        <p:spPr>
          <a:xfrm>
            <a:off x="381000" y="1902083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B, C) 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ADFC05-BE7D-42E5-BF6C-F4F3CEEBB953}"/>
              </a:ext>
            </a:extLst>
          </p:cNvPr>
          <p:cNvSpPr txBox="1"/>
          <p:nvPr/>
        </p:nvSpPr>
        <p:spPr>
          <a:xfrm>
            <a:off x="381000" y="2280166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0x07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D) </a:t>
            </a:r>
            <a:endParaRPr lang="en-CH" b="1" dirty="0">
              <a:latin typeface="Cambria" panose="020405030504060302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330577-BBD0-4FA7-97C2-4FEA2E6A307B}"/>
              </a:ext>
            </a:extLst>
          </p:cNvPr>
          <p:cNvGraphicFramePr>
            <a:graphicFrameLocks noGrp="1"/>
          </p:cNvGraphicFramePr>
          <p:nvPr/>
        </p:nvGraphicFramePr>
        <p:xfrm>
          <a:off x="6324600" y="2038895"/>
          <a:ext cx="22797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2668525816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57360222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595798708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094192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1118469"/>
                  </a:ext>
                </a:extLst>
              </a:tr>
            </a:tbl>
          </a:graphicData>
        </a:graphic>
      </p:graphicFrame>
      <p:sp>
        <p:nvSpPr>
          <p:cNvPr id="38" name="Rectangle 37">
            <a:extLst>
              <a:ext uri="{FF2B5EF4-FFF2-40B4-BE49-F238E27FC236}">
                <a16:creationId xmlns:a16="http://schemas.microsoft.com/office/drawing/2014/main" id="{F03742E0-309A-4A76-BCD4-2D6CAE74B374}"/>
              </a:ext>
            </a:extLst>
          </p:cNvPr>
          <p:cNvSpPr/>
          <p:nvPr/>
        </p:nvSpPr>
        <p:spPr>
          <a:xfrm>
            <a:off x="6761812" y="1611743"/>
            <a:ext cx="1403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Page Buffer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97DADBD-275F-41F4-B9D1-8A0B8BB30B2E}"/>
              </a:ext>
            </a:extLst>
          </p:cNvPr>
          <p:cNvSpPr/>
          <p:nvPr/>
        </p:nvSpPr>
        <p:spPr>
          <a:xfrm>
            <a:off x="5603107" y="6078194"/>
            <a:ext cx="59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PPA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017B497-02D9-4A40-B9D3-FCD92E11DAB3}"/>
              </a:ext>
            </a:extLst>
          </p:cNvPr>
          <p:cNvCxnSpPr>
            <a:cxnSpLocks/>
          </p:cNvCxnSpPr>
          <p:nvPr/>
        </p:nvCxnSpPr>
        <p:spPr bwMode="auto">
          <a:xfrm flipH="1">
            <a:off x="6199297" y="5791200"/>
            <a:ext cx="277703" cy="46923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solid"/>
            <a:round/>
            <a:headEnd type="oval" w="lg" len="lg"/>
            <a:tailEnd type="none" w="med" len="med"/>
          </a:ln>
          <a:effectLst/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1D41BF1-D811-4B2A-A73E-C98AF5A549F7}"/>
              </a:ext>
            </a:extLst>
          </p:cNvPr>
          <p:cNvSpPr/>
          <p:nvPr/>
        </p:nvSpPr>
        <p:spPr bwMode="auto">
          <a:xfrm>
            <a:off x="228600" y="2271415"/>
            <a:ext cx="4800600" cy="467044"/>
          </a:xfrm>
          <a:prstGeom prst="rect">
            <a:avLst/>
          </a:prstGeom>
          <a:solidFill>
            <a:schemeClr val="bg1"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0" name="Rectangle: Rounded Corners 21">
            <a:extLst>
              <a:ext uri="{FF2B5EF4-FFF2-40B4-BE49-F238E27FC236}">
                <a16:creationId xmlns:a16="http://schemas.microsoft.com/office/drawing/2014/main" id="{80722C3A-16FC-4D40-9DE9-B5A40CA51C23}"/>
              </a:ext>
            </a:extLst>
          </p:cNvPr>
          <p:cNvSpPr/>
          <p:nvPr/>
        </p:nvSpPr>
        <p:spPr bwMode="auto">
          <a:xfrm>
            <a:off x="1098009" y="3968456"/>
            <a:ext cx="2348479" cy="65629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9741478-9F63-5D42-B378-1F85987A9471}"/>
              </a:ext>
            </a:extLst>
          </p:cNvPr>
          <p:cNvSpPr/>
          <p:nvPr/>
        </p:nvSpPr>
        <p:spPr bwMode="auto">
          <a:xfrm>
            <a:off x="300790" y="1524000"/>
            <a:ext cx="4800600" cy="378083"/>
          </a:xfrm>
          <a:prstGeom prst="rect">
            <a:avLst/>
          </a:prstGeom>
          <a:solidFill>
            <a:schemeClr val="bg1"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0406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Fine-Grained Mapping + Page Buffer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a page only when there are sufficient data blocks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381000" y="1524000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0x04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A) </a:t>
            </a:r>
            <a:endParaRPr lang="en-CH" b="1" dirty="0">
              <a:latin typeface="Cambria" panose="02040503050406030204" pitchFamily="18" charset="0"/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2470637"/>
              </p:ext>
            </p:extLst>
          </p:nvPr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0x07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/>
        </p:nvGraphicFramePr>
        <p:xfrm>
          <a:off x="6330864" y="3293710"/>
          <a:ext cx="227973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0x07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0x08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0x09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0x0A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0x0B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0x0C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0x0D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0x0E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0x0F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0x10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0x11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0x12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0x13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0x14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0x15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0x16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0x17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0x18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0x19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0x1A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0x0B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…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:a16="http://schemas.microsoft.com/office/drawing/2014/main" id="{B3D4EF2B-3085-4F25-8A70-582D6345749D}"/>
              </a:ext>
            </a:extLst>
          </p:cNvPr>
          <p:cNvSpPr/>
          <p:nvPr/>
        </p:nvSpPr>
        <p:spPr>
          <a:xfrm>
            <a:off x="5031164" y="3868588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0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A32902-A3C6-4851-8CD0-86F904D57A95}"/>
              </a:ext>
            </a:extLst>
          </p:cNvPr>
          <p:cNvSpPr/>
          <p:nvPr/>
        </p:nvSpPr>
        <p:spPr>
          <a:xfrm>
            <a:off x="5031164" y="5351474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1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329586BB-C638-4317-9120-67B76859F949}"/>
              </a:ext>
            </a:extLst>
          </p:cNvPr>
          <p:cNvSpPr/>
          <p:nvPr/>
        </p:nvSpPr>
        <p:spPr bwMode="auto">
          <a:xfrm>
            <a:off x="6028787" y="3481754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1F65610-D489-4E98-BEAD-3122819FACF0}"/>
              </a:ext>
            </a:extLst>
          </p:cNvPr>
          <p:cNvSpPr/>
          <p:nvPr/>
        </p:nvSpPr>
        <p:spPr bwMode="auto">
          <a:xfrm>
            <a:off x="6028787" y="4950042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FA38352-40B6-429E-B0C9-7514F36EB691}"/>
              </a:ext>
            </a:extLst>
          </p:cNvPr>
          <p:cNvSpPr txBox="1"/>
          <p:nvPr/>
        </p:nvSpPr>
        <p:spPr>
          <a:xfrm>
            <a:off x="381000" y="1902083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B, C) 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ADFC05-BE7D-42E5-BF6C-F4F3CEEBB953}"/>
              </a:ext>
            </a:extLst>
          </p:cNvPr>
          <p:cNvSpPr txBox="1"/>
          <p:nvPr/>
        </p:nvSpPr>
        <p:spPr>
          <a:xfrm>
            <a:off x="381000" y="2280166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0x07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D) </a:t>
            </a:r>
            <a:endParaRPr lang="en-CH" b="1" dirty="0">
              <a:latin typeface="Cambria" panose="020405030504060302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330577-BBD0-4FA7-97C2-4FEA2E6A30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994930"/>
              </p:ext>
            </p:extLst>
          </p:nvPr>
        </p:nvGraphicFramePr>
        <p:xfrm>
          <a:off x="6324600" y="2038895"/>
          <a:ext cx="22797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2668525816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57360222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595798708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094192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1118469"/>
                  </a:ext>
                </a:extLst>
              </a:tr>
            </a:tbl>
          </a:graphicData>
        </a:graphic>
      </p:graphicFrame>
      <p:sp>
        <p:nvSpPr>
          <p:cNvPr id="38" name="Rectangle 37">
            <a:extLst>
              <a:ext uri="{FF2B5EF4-FFF2-40B4-BE49-F238E27FC236}">
                <a16:creationId xmlns:a16="http://schemas.microsoft.com/office/drawing/2014/main" id="{F03742E0-309A-4A76-BCD4-2D6CAE74B374}"/>
              </a:ext>
            </a:extLst>
          </p:cNvPr>
          <p:cNvSpPr/>
          <p:nvPr/>
        </p:nvSpPr>
        <p:spPr>
          <a:xfrm>
            <a:off x="6761812" y="1611743"/>
            <a:ext cx="1403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Page Buffer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97DADBD-275F-41F4-B9D1-8A0B8BB30B2E}"/>
              </a:ext>
            </a:extLst>
          </p:cNvPr>
          <p:cNvSpPr/>
          <p:nvPr/>
        </p:nvSpPr>
        <p:spPr>
          <a:xfrm>
            <a:off x="5603107" y="6078194"/>
            <a:ext cx="59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PPA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017B497-02D9-4A40-B9D3-FCD92E11DAB3}"/>
              </a:ext>
            </a:extLst>
          </p:cNvPr>
          <p:cNvCxnSpPr>
            <a:cxnSpLocks/>
          </p:cNvCxnSpPr>
          <p:nvPr/>
        </p:nvCxnSpPr>
        <p:spPr bwMode="auto">
          <a:xfrm flipH="1">
            <a:off x="6199297" y="5791200"/>
            <a:ext cx="277703" cy="46923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solid"/>
            <a:round/>
            <a:headEnd type="oval" w="lg" len="lg"/>
            <a:tailEnd type="none" w="med" len="med"/>
          </a:ln>
          <a:effectLst/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1D41BF1-D811-4B2A-A73E-C98AF5A549F7}"/>
              </a:ext>
            </a:extLst>
          </p:cNvPr>
          <p:cNvSpPr/>
          <p:nvPr/>
        </p:nvSpPr>
        <p:spPr bwMode="auto">
          <a:xfrm>
            <a:off x="228600" y="1878020"/>
            <a:ext cx="4800600" cy="467044"/>
          </a:xfrm>
          <a:prstGeom prst="rect">
            <a:avLst/>
          </a:prstGeom>
          <a:solidFill>
            <a:schemeClr val="bg1"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9741478-9F63-5D42-B378-1F85987A9471}"/>
              </a:ext>
            </a:extLst>
          </p:cNvPr>
          <p:cNvSpPr/>
          <p:nvPr/>
        </p:nvSpPr>
        <p:spPr bwMode="auto">
          <a:xfrm>
            <a:off x="300790" y="1524000"/>
            <a:ext cx="4800600" cy="378083"/>
          </a:xfrm>
          <a:prstGeom prst="rect">
            <a:avLst/>
          </a:prstGeom>
          <a:solidFill>
            <a:schemeClr val="bg1"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EF17E94-9D26-264A-807B-81D177C727ED}"/>
              </a:ext>
            </a:extLst>
          </p:cNvPr>
          <p:cNvSpPr/>
          <p:nvPr/>
        </p:nvSpPr>
        <p:spPr bwMode="auto">
          <a:xfrm>
            <a:off x="1098009" y="5452352"/>
            <a:ext cx="2348479" cy="49124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1300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Fine-Grained Mapping + Page Buffer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a page only when there are sufficient data blocks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25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381000" y="1524000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0x04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A) </a:t>
            </a:r>
            <a:endParaRPr lang="en-CH" b="1" dirty="0">
              <a:latin typeface="Cambria" panose="02040503050406030204" pitchFamily="18" charset="0"/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/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0x07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/>
        </p:nvGraphicFramePr>
        <p:xfrm>
          <a:off x="6330864" y="3293710"/>
          <a:ext cx="227973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0x07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0x08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0x09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0x0A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0x0B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0x0C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0x0D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0x0E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0x0F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0x10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0x11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0x12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0x13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0x14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0x15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0x16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0x17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0x18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0x19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0x1A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0x0B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…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:a16="http://schemas.microsoft.com/office/drawing/2014/main" id="{B3D4EF2B-3085-4F25-8A70-582D6345749D}"/>
              </a:ext>
            </a:extLst>
          </p:cNvPr>
          <p:cNvSpPr/>
          <p:nvPr/>
        </p:nvSpPr>
        <p:spPr>
          <a:xfrm>
            <a:off x="5031164" y="3868588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0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A32902-A3C6-4851-8CD0-86F904D57A95}"/>
              </a:ext>
            </a:extLst>
          </p:cNvPr>
          <p:cNvSpPr/>
          <p:nvPr/>
        </p:nvSpPr>
        <p:spPr>
          <a:xfrm>
            <a:off x="5031164" y="5351474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1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329586BB-C638-4317-9120-67B76859F949}"/>
              </a:ext>
            </a:extLst>
          </p:cNvPr>
          <p:cNvSpPr/>
          <p:nvPr/>
        </p:nvSpPr>
        <p:spPr bwMode="auto">
          <a:xfrm>
            <a:off x="6028787" y="3481754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1F65610-D489-4E98-BEAD-3122819FACF0}"/>
              </a:ext>
            </a:extLst>
          </p:cNvPr>
          <p:cNvSpPr/>
          <p:nvPr/>
        </p:nvSpPr>
        <p:spPr bwMode="auto">
          <a:xfrm>
            <a:off x="6028787" y="4950042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FA38352-40B6-429E-B0C9-7514F36EB691}"/>
              </a:ext>
            </a:extLst>
          </p:cNvPr>
          <p:cNvSpPr txBox="1"/>
          <p:nvPr/>
        </p:nvSpPr>
        <p:spPr>
          <a:xfrm>
            <a:off x="381000" y="1902083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B, C) 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ADFC05-BE7D-42E5-BF6C-F4F3CEEBB953}"/>
              </a:ext>
            </a:extLst>
          </p:cNvPr>
          <p:cNvSpPr txBox="1"/>
          <p:nvPr/>
        </p:nvSpPr>
        <p:spPr>
          <a:xfrm>
            <a:off x="381000" y="2280166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0x07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D) </a:t>
            </a:r>
            <a:endParaRPr lang="en-CH" b="1" dirty="0">
              <a:latin typeface="Cambria" panose="020405030504060302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330577-BBD0-4FA7-97C2-4FEA2E6A30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7272429"/>
              </p:ext>
            </p:extLst>
          </p:nvPr>
        </p:nvGraphicFramePr>
        <p:xfrm>
          <a:off x="6324600" y="2038895"/>
          <a:ext cx="22797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2668525816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57360222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595798708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094192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118469"/>
                  </a:ext>
                </a:extLst>
              </a:tr>
            </a:tbl>
          </a:graphicData>
        </a:graphic>
      </p:graphicFrame>
      <p:sp>
        <p:nvSpPr>
          <p:cNvPr id="38" name="Rectangle 37">
            <a:extLst>
              <a:ext uri="{FF2B5EF4-FFF2-40B4-BE49-F238E27FC236}">
                <a16:creationId xmlns:a16="http://schemas.microsoft.com/office/drawing/2014/main" id="{F03742E0-309A-4A76-BCD4-2D6CAE74B374}"/>
              </a:ext>
            </a:extLst>
          </p:cNvPr>
          <p:cNvSpPr/>
          <p:nvPr/>
        </p:nvSpPr>
        <p:spPr>
          <a:xfrm>
            <a:off x="6761812" y="1611743"/>
            <a:ext cx="1403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Page Buffer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97DADBD-275F-41F4-B9D1-8A0B8BB30B2E}"/>
              </a:ext>
            </a:extLst>
          </p:cNvPr>
          <p:cNvSpPr/>
          <p:nvPr/>
        </p:nvSpPr>
        <p:spPr>
          <a:xfrm>
            <a:off x="5603107" y="6078194"/>
            <a:ext cx="59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PPA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017B497-02D9-4A40-B9D3-FCD92E11DAB3}"/>
              </a:ext>
            </a:extLst>
          </p:cNvPr>
          <p:cNvCxnSpPr>
            <a:cxnSpLocks/>
          </p:cNvCxnSpPr>
          <p:nvPr/>
        </p:nvCxnSpPr>
        <p:spPr bwMode="auto">
          <a:xfrm flipH="1">
            <a:off x="6199297" y="5791200"/>
            <a:ext cx="277703" cy="46923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solid"/>
            <a:round/>
            <a:headEnd type="oval" w="lg" len="lg"/>
            <a:tailEnd type="none" w="med" len="med"/>
          </a:ln>
          <a:effectLst/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1D41BF1-D811-4B2A-A73E-C98AF5A549F7}"/>
              </a:ext>
            </a:extLst>
          </p:cNvPr>
          <p:cNvSpPr/>
          <p:nvPr/>
        </p:nvSpPr>
        <p:spPr bwMode="auto">
          <a:xfrm>
            <a:off x="228600" y="1878020"/>
            <a:ext cx="4800600" cy="467044"/>
          </a:xfrm>
          <a:prstGeom prst="rect">
            <a:avLst/>
          </a:prstGeom>
          <a:solidFill>
            <a:schemeClr val="bg1"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9741478-9F63-5D42-B378-1F85987A9471}"/>
              </a:ext>
            </a:extLst>
          </p:cNvPr>
          <p:cNvSpPr/>
          <p:nvPr/>
        </p:nvSpPr>
        <p:spPr bwMode="auto">
          <a:xfrm>
            <a:off x="300790" y="1524000"/>
            <a:ext cx="4800600" cy="378083"/>
          </a:xfrm>
          <a:prstGeom prst="rect">
            <a:avLst/>
          </a:prstGeom>
          <a:solidFill>
            <a:schemeClr val="bg1"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EF17E94-9D26-264A-807B-81D177C727ED}"/>
              </a:ext>
            </a:extLst>
          </p:cNvPr>
          <p:cNvSpPr/>
          <p:nvPr/>
        </p:nvSpPr>
        <p:spPr bwMode="auto">
          <a:xfrm>
            <a:off x="1098009" y="5452352"/>
            <a:ext cx="2348479" cy="49124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0697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Fine-Grained Mapping + Page Buffer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a page only when there are sufficient data blocks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26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381000" y="1524000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0x04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A) </a:t>
            </a:r>
            <a:endParaRPr lang="en-CH" b="1" dirty="0">
              <a:latin typeface="Cambria" panose="02040503050406030204" pitchFamily="18" charset="0"/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9057"/>
              </p:ext>
            </p:extLst>
          </p:nvPr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0x07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b="1" dirty="0">
                        <a:solidFill>
                          <a:srgbClr val="FF0000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/>
        </p:nvGraphicFramePr>
        <p:xfrm>
          <a:off x="6330864" y="3293710"/>
          <a:ext cx="227973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0x07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0x08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0x09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0x0A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0x0B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0x0C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0x0D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0x0E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0x0F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0x10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0x11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0x12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0x13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0x14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0x15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0x16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0x17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0x18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0x19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0x1A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0x0B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…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:a16="http://schemas.microsoft.com/office/drawing/2014/main" id="{B3D4EF2B-3085-4F25-8A70-582D6345749D}"/>
              </a:ext>
            </a:extLst>
          </p:cNvPr>
          <p:cNvSpPr/>
          <p:nvPr/>
        </p:nvSpPr>
        <p:spPr>
          <a:xfrm>
            <a:off x="5031164" y="3868588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0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A32902-A3C6-4851-8CD0-86F904D57A95}"/>
              </a:ext>
            </a:extLst>
          </p:cNvPr>
          <p:cNvSpPr/>
          <p:nvPr/>
        </p:nvSpPr>
        <p:spPr>
          <a:xfrm>
            <a:off x="5031164" y="5351474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1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329586BB-C638-4317-9120-67B76859F949}"/>
              </a:ext>
            </a:extLst>
          </p:cNvPr>
          <p:cNvSpPr/>
          <p:nvPr/>
        </p:nvSpPr>
        <p:spPr bwMode="auto">
          <a:xfrm>
            <a:off x="6028787" y="3481754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1F65610-D489-4E98-BEAD-3122819FACF0}"/>
              </a:ext>
            </a:extLst>
          </p:cNvPr>
          <p:cNvSpPr/>
          <p:nvPr/>
        </p:nvSpPr>
        <p:spPr bwMode="auto">
          <a:xfrm>
            <a:off x="6028787" y="4950042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FA38352-40B6-429E-B0C9-7514F36EB691}"/>
              </a:ext>
            </a:extLst>
          </p:cNvPr>
          <p:cNvSpPr txBox="1"/>
          <p:nvPr/>
        </p:nvSpPr>
        <p:spPr>
          <a:xfrm>
            <a:off x="381000" y="1902083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B, C) 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ADFC05-BE7D-42E5-BF6C-F4F3CEEBB953}"/>
              </a:ext>
            </a:extLst>
          </p:cNvPr>
          <p:cNvSpPr txBox="1"/>
          <p:nvPr/>
        </p:nvSpPr>
        <p:spPr>
          <a:xfrm>
            <a:off x="381000" y="2280166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0x07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D) </a:t>
            </a:r>
            <a:endParaRPr lang="en-CH" b="1" dirty="0">
              <a:latin typeface="Cambria" panose="020405030504060302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330577-BBD0-4FA7-97C2-4FEA2E6A307B}"/>
              </a:ext>
            </a:extLst>
          </p:cNvPr>
          <p:cNvGraphicFramePr>
            <a:graphicFrameLocks noGrp="1"/>
          </p:cNvGraphicFramePr>
          <p:nvPr/>
        </p:nvGraphicFramePr>
        <p:xfrm>
          <a:off x="6324600" y="2038895"/>
          <a:ext cx="22797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2668525816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57360222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595798708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094192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118469"/>
                  </a:ext>
                </a:extLst>
              </a:tr>
            </a:tbl>
          </a:graphicData>
        </a:graphic>
      </p:graphicFrame>
      <p:sp>
        <p:nvSpPr>
          <p:cNvPr id="38" name="Rectangle 37">
            <a:extLst>
              <a:ext uri="{FF2B5EF4-FFF2-40B4-BE49-F238E27FC236}">
                <a16:creationId xmlns:a16="http://schemas.microsoft.com/office/drawing/2014/main" id="{F03742E0-309A-4A76-BCD4-2D6CAE74B374}"/>
              </a:ext>
            </a:extLst>
          </p:cNvPr>
          <p:cNvSpPr/>
          <p:nvPr/>
        </p:nvSpPr>
        <p:spPr>
          <a:xfrm>
            <a:off x="6761812" y="1611743"/>
            <a:ext cx="1403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Page Buffer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97DADBD-275F-41F4-B9D1-8A0B8BB30B2E}"/>
              </a:ext>
            </a:extLst>
          </p:cNvPr>
          <p:cNvSpPr/>
          <p:nvPr/>
        </p:nvSpPr>
        <p:spPr>
          <a:xfrm>
            <a:off x="5603107" y="6078194"/>
            <a:ext cx="59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PPA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017B497-02D9-4A40-B9D3-FCD92E11DAB3}"/>
              </a:ext>
            </a:extLst>
          </p:cNvPr>
          <p:cNvCxnSpPr>
            <a:cxnSpLocks/>
          </p:cNvCxnSpPr>
          <p:nvPr/>
        </p:nvCxnSpPr>
        <p:spPr bwMode="auto">
          <a:xfrm flipH="1">
            <a:off x="6199297" y="5791200"/>
            <a:ext cx="277703" cy="46923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solid"/>
            <a:round/>
            <a:headEnd type="oval" w="lg" len="lg"/>
            <a:tailEnd type="none" w="med" len="med"/>
          </a:ln>
          <a:effectLst/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1D41BF1-D811-4B2A-A73E-C98AF5A549F7}"/>
              </a:ext>
            </a:extLst>
          </p:cNvPr>
          <p:cNvSpPr/>
          <p:nvPr/>
        </p:nvSpPr>
        <p:spPr bwMode="auto">
          <a:xfrm>
            <a:off x="228600" y="1878020"/>
            <a:ext cx="4800600" cy="467044"/>
          </a:xfrm>
          <a:prstGeom prst="rect">
            <a:avLst/>
          </a:prstGeom>
          <a:solidFill>
            <a:schemeClr val="bg1"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9741478-9F63-5D42-B378-1F85987A9471}"/>
              </a:ext>
            </a:extLst>
          </p:cNvPr>
          <p:cNvSpPr/>
          <p:nvPr/>
        </p:nvSpPr>
        <p:spPr bwMode="auto">
          <a:xfrm>
            <a:off x="300790" y="1524000"/>
            <a:ext cx="4800600" cy="378083"/>
          </a:xfrm>
          <a:prstGeom prst="rect">
            <a:avLst/>
          </a:prstGeom>
          <a:solidFill>
            <a:schemeClr val="bg1"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EF17E94-9D26-264A-807B-81D177C727ED}"/>
              </a:ext>
            </a:extLst>
          </p:cNvPr>
          <p:cNvSpPr/>
          <p:nvPr/>
        </p:nvSpPr>
        <p:spPr bwMode="auto">
          <a:xfrm>
            <a:off x="1098009" y="5452352"/>
            <a:ext cx="2348479" cy="49124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9072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Fine-Grained Mapping + Page Buffer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a page only when there are sufficient data blocks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27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381000" y="1524000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0x04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A) </a:t>
            </a:r>
            <a:endParaRPr lang="en-CH" b="1" dirty="0">
              <a:latin typeface="Cambria" panose="02040503050406030204" pitchFamily="18" charset="0"/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036333"/>
              </p:ext>
            </p:extLst>
          </p:nvPr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0x07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2580057"/>
              </p:ext>
            </p:extLst>
          </p:nvPr>
        </p:nvGraphicFramePr>
        <p:xfrm>
          <a:off x="6330864" y="3293710"/>
          <a:ext cx="227973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A</a:t>
                      </a:r>
                      <a:endParaRPr lang="en-CH" sz="1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B</a:t>
                      </a:r>
                      <a:endParaRPr lang="en-CH" sz="1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C</a:t>
                      </a:r>
                      <a:endParaRPr lang="en-CH" sz="1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D</a:t>
                      </a:r>
                      <a:endParaRPr lang="en-CH" sz="1800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0x07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0x08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0x09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0x0A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0x0B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0x0C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0x0D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0x0E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0x0F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0x10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0x11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0x12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0x13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0x14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0x15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0x16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0x17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0x18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0x19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0x1A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0x0B</a:t>
                      </a:r>
                      <a:endParaRPr lang="en-CH" sz="16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…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:a16="http://schemas.microsoft.com/office/drawing/2014/main" id="{B3D4EF2B-3085-4F25-8A70-582D6345749D}"/>
              </a:ext>
            </a:extLst>
          </p:cNvPr>
          <p:cNvSpPr/>
          <p:nvPr/>
        </p:nvSpPr>
        <p:spPr>
          <a:xfrm>
            <a:off x="5031164" y="3868588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0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A32902-A3C6-4851-8CD0-86F904D57A95}"/>
              </a:ext>
            </a:extLst>
          </p:cNvPr>
          <p:cNvSpPr/>
          <p:nvPr/>
        </p:nvSpPr>
        <p:spPr>
          <a:xfrm>
            <a:off x="5031164" y="5351474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1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329586BB-C638-4317-9120-67B76859F949}"/>
              </a:ext>
            </a:extLst>
          </p:cNvPr>
          <p:cNvSpPr/>
          <p:nvPr/>
        </p:nvSpPr>
        <p:spPr bwMode="auto">
          <a:xfrm>
            <a:off x="6028787" y="3481754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1F65610-D489-4E98-BEAD-3122819FACF0}"/>
              </a:ext>
            </a:extLst>
          </p:cNvPr>
          <p:cNvSpPr/>
          <p:nvPr/>
        </p:nvSpPr>
        <p:spPr bwMode="auto">
          <a:xfrm>
            <a:off x="6028787" y="4950042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FA38352-40B6-429E-B0C9-7514F36EB691}"/>
              </a:ext>
            </a:extLst>
          </p:cNvPr>
          <p:cNvSpPr txBox="1"/>
          <p:nvPr/>
        </p:nvSpPr>
        <p:spPr>
          <a:xfrm>
            <a:off x="381000" y="1902083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B, C) 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CADFC05-BE7D-42E5-BF6C-F4F3CEEBB953}"/>
              </a:ext>
            </a:extLst>
          </p:cNvPr>
          <p:cNvSpPr txBox="1"/>
          <p:nvPr/>
        </p:nvSpPr>
        <p:spPr>
          <a:xfrm>
            <a:off x="381000" y="2280166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0x07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D) </a:t>
            </a:r>
            <a:endParaRPr lang="en-CH" b="1" dirty="0">
              <a:latin typeface="Cambria" panose="020405030504060302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330577-BBD0-4FA7-97C2-4FEA2E6A30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537337"/>
              </p:ext>
            </p:extLst>
          </p:nvPr>
        </p:nvGraphicFramePr>
        <p:xfrm>
          <a:off x="6324600" y="2038895"/>
          <a:ext cx="22797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934">
                  <a:extLst>
                    <a:ext uri="{9D8B030D-6E8A-4147-A177-3AD203B41FA5}">
                      <a16:colId xmlns:a16="http://schemas.microsoft.com/office/drawing/2014/main" val="2668525816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57360222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595798708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094192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D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1118469"/>
                  </a:ext>
                </a:extLst>
              </a:tr>
            </a:tbl>
          </a:graphicData>
        </a:graphic>
      </p:graphicFrame>
      <p:sp>
        <p:nvSpPr>
          <p:cNvPr id="38" name="Rectangle 37">
            <a:extLst>
              <a:ext uri="{FF2B5EF4-FFF2-40B4-BE49-F238E27FC236}">
                <a16:creationId xmlns:a16="http://schemas.microsoft.com/office/drawing/2014/main" id="{F03742E0-309A-4A76-BCD4-2D6CAE74B374}"/>
              </a:ext>
            </a:extLst>
          </p:cNvPr>
          <p:cNvSpPr/>
          <p:nvPr/>
        </p:nvSpPr>
        <p:spPr>
          <a:xfrm>
            <a:off x="6761812" y="1611743"/>
            <a:ext cx="1403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Page Buffer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97DADBD-275F-41F4-B9D1-8A0B8BB30B2E}"/>
              </a:ext>
            </a:extLst>
          </p:cNvPr>
          <p:cNvSpPr/>
          <p:nvPr/>
        </p:nvSpPr>
        <p:spPr>
          <a:xfrm>
            <a:off x="5603107" y="6078194"/>
            <a:ext cx="59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PPA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017B497-02D9-4A40-B9D3-FCD92E11DAB3}"/>
              </a:ext>
            </a:extLst>
          </p:cNvPr>
          <p:cNvCxnSpPr>
            <a:cxnSpLocks/>
          </p:cNvCxnSpPr>
          <p:nvPr/>
        </p:nvCxnSpPr>
        <p:spPr bwMode="auto">
          <a:xfrm flipH="1">
            <a:off x="6199297" y="5791200"/>
            <a:ext cx="277703" cy="469230"/>
          </a:xfrm>
          <a:prstGeom prst="line">
            <a:avLst/>
          </a:prstGeom>
          <a:solidFill>
            <a:srgbClr val="C0C0C0"/>
          </a:solidFill>
          <a:ln w="15875" cap="flat" cmpd="sng" algn="ctr">
            <a:solidFill>
              <a:schemeClr val="tx1"/>
            </a:solidFill>
            <a:prstDash val="solid"/>
            <a:round/>
            <a:headEnd type="oval" w="lg" len="lg"/>
            <a:tailEnd type="none" w="med" len="med"/>
          </a:ln>
          <a:effectLst/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1D41BF1-D811-4B2A-A73E-C98AF5A549F7}"/>
              </a:ext>
            </a:extLst>
          </p:cNvPr>
          <p:cNvSpPr/>
          <p:nvPr/>
        </p:nvSpPr>
        <p:spPr bwMode="auto">
          <a:xfrm>
            <a:off x="228600" y="1878020"/>
            <a:ext cx="4800600" cy="467044"/>
          </a:xfrm>
          <a:prstGeom prst="rect">
            <a:avLst/>
          </a:prstGeom>
          <a:solidFill>
            <a:schemeClr val="bg1"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9741478-9F63-5D42-B378-1F85987A9471}"/>
              </a:ext>
            </a:extLst>
          </p:cNvPr>
          <p:cNvSpPr/>
          <p:nvPr/>
        </p:nvSpPr>
        <p:spPr bwMode="auto">
          <a:xfrm>
            <a:off x="300790" y="1524000"/>
            <a:ext cx="4800600" cy="378083"/>
          </a:xfrm>
          <a:prstGeom prst="rect">
            <a:avLst/>
          </a:prstGeom>
          <a:solidFill>
            <a:schemeClr val="bg1"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AE9158E-A186-0F4A-8E9A-7B2CB7B7B6C3}"/>
              </a:ext>
            </a:extLst>
          </p:cNvPr>
          <p:cNvCxnSpPr>
            <a:cxnSpLocks/>
            <a:endCxn id="23" idx="0"/>
          </p:cNvCxnSpPr>
          <p:nvPr/>
        </p:nvCxnSpPr>
        <p:spPr bwMode="auto">
          <a:xfrm>
            <a:off x="7467600" y="2402005"/>
            <a:ext cx="3132" cy="891705"/>
          </a:xfrm>
          <a:prstGeom prst="straightConnector1">
            <a:avLst/>
          </a:prstGeom>
          <a:solidFill>
            <a:srgbClr val="C0C0C0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283AC8D-D1A6-6249-9D7A-53EB71680BF8}"/>
              </a:ext>
            </a:extLst>
          </p:cNvPr>
          <p:cNvSpPr txBox="1"/>
          <p:nvPr/>
        </p:nvSpPr>
        <p:spPr>
          <a:xfrm>
            <a:off x="6022947" y="2669958"/>
            <a:ext cx="288616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  <a:latin typeface="Cambria" panose="02040503050406030204" pitchFamily="18" charset="0"/>
              </a:rPr>
              <a:t>Flush (page write)</a:t>
            </a:r>
            <a:endParaRPr lang="en-CH" b="1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6AE541E-1C3A-7349-A70C-C68349536B09}"/>
              </a:ext>
            </a:extLst>
          </p:cNvPr>
          <p:cNvSpPr/>
          <p:nvPr/>
        </p:nvSpPr>
        <p:spPr bwMode="auto">
          <a:xfrm>
            <a:off x="0" y="4739432"/>
            <a:ext cx="9144000" cy="1661368"/>
          </a:xfrm>
          <a:prstGeom prst="rect">
            <a:avLst/>
          </a:prstGeom>
          <a:solidFill>
            <a:srgbClr val="FFEFE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b="1" dirty="0">
                <a:latin typeface="Cambria" panose="02040503050406030204" pitchFamily="18" charset="0"/>
              </a:rPr>
              <a:t>Fine-grained mapping significantly </a:t>
            </a:r>
            <a:r>
              <a:rPr lang="en-US" sz="3200" b="1" dirty="0">
                <a:solidFill>
                  <a:schemeClr val="accent2"/>
                </a:solidFill>
                <a:latin typeface="Cambria" panose="02040503050406030204" pitchFamily="18" charset="0"/>
              </a:rPr>
              <a:t>reduces </a:t>
            </a:r>
            <a:br>
              <a:rPr lang="en-US" sz="3200" b="1" dirty="0">
                <a:solidFill>
                  <a:schemeClr val="accent2"/>
                </a:solidFill>
                <a:latin typeface="Cambria" panose="02040503050406030204" pitchFamily="18" charset="0"/>
              </a:rPr>
            </a:br>
            <a:r>
              <a:rPr lang="en-US" sz="3200" b="1" dirty="0">
                <a:solidFill>
                  <a:srgbClr val="0070C0"/>
                </a:solidFill>
                <a:latin typeface="Cambria" panose="02040503050406030204" pitchFamily="18" charset="0"/>
              </a:rPr>
              <a:t>the number of NAND flash operations</a:t>
            </a:r>
            <a:r>
              <a:rPr lang="en-US" sz="3200" b="1" dirty="0">
                <a:latin typeface="Cambria" panose="02040503050406030204" pitchFamily="18" charset="0"/>
              </a:rPr>
              <a:t>: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mbria" panose="02040503050406030204" pitchFamily="18" charset="0"/>
              </a:rPr>
              <a:t>3</a:t>
            </a:r>
            <a:r>
              <a:rPr kumimoji="0" lang="en-US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rPr>
              <a:t> </a:t>
            </a:r>
            <a:r>
              <a:rPr lang="en-US" sz="3200" b="1" dirty="0">
                <a:latin typeface="Cambria" panose="02040503050406030204" pitchFamily="18" charset="0"/>
              </a:rPr>
              <a:t>writes (+</a:t>
            </a:r>
            <a:r>
              <a:rPr lang="en-US" sz="3200" b="1" dirty="0">
                <a:solidFill>
                  <a:srgbClr val="C00000"/>
                </a:solidFill>
                <a:latin typeface="Cambria" panose="02040503050406030204" pitchFamily="18" charset="0"/>
              </a:rPr>
              <a:t>1</a:t>
            </a:r>
            <a:r>
              <a:rPr lang="en-US" sz="3200" b="1" dirty="0">
                <a:latin typeface="Cambria" panose="02040503050406030204" pitchFamily="18" charset="0"/>
              </a:rPr>
              <a:t> read) </a:t>
            </a:r>
            <a:r>
              <a:rPr lang="en-US" sz="3200" b="1" dirty="0">
                <a:latin typeface="Cambria" panose="02040503050406030204" pitchFamily="18" charset="0"/>
                <a:sym typeface="Wingdings" pitchFamily="2" charset="2"/>
              </a:rPr>
              <a:t> </a:t>
            </a:r>
            <a:r>
              <a:rPr lang="en-US" sz="3200" b="1" dirty="0">
                <a:solidFill>
                  <a:schemeClr val="accent2"/>
                </a:solidFill>
                <a:latin typeface="Cambria" panose="02040503050406030204" pitchFamily="18" charset="0"/>
                <a:sym typeface="Wingdings" pitchFamily="2" charset="2"/>
              </a:rPr>
              <a:t>1</a:t>
            </a:r>
            <a:r>
              <a:rPr lang="en-US" sz="3200" b="1" dirty="0">
                <a:latin typeface="Cambria" panose="02040503050406030204" pitchFamily="18" charset="0"/>
                <a:sym typeface="Wingdings" pitchFamily="2" charset="2"/>
              </a:rPr>
              <a:t> writes</a:t>
            </a:r>
            <a:endParaRPr kumimoji="0" lang="en-CH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57800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Drawbacks of Fine-Grained Mapping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Larger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mapping table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16-KiB</a:t>
            </a:r>
            <a:r>
              <a:rPr lang="en-US" dirty="0"/>
              <a:t> mapping </a:t>
            </a:r>
            <a:r>
              <a:rPr lang="en-US" dirty="0">
                <a:sym typeface="Wingdings" pitchFamily="2" charset="2"/>
              </a:rPr>
              <a:t> 4 bytes per 16-KiB page = </a:t>
            </a:r>
            <a:r>
              <a:rPr lang="en-US" dirty="0">
                <a:solidFill>
                  <a:schemeClr val="accent6"/>
                </a:solidFill>
                <a:sym typeface="Wingdings" pitchFamily="2" charset="2"/>
              </a:rPr>
              <a:t>0.025%</a:t>
            </a:r>
          </a:p>
          <a:p>
            <a:pPr lvl="1"/>
            <a:r>
              <a:rPr lang="en-US" dirty="0">
                <a:solidFill>
                  <a:schemeClr val="accent6"/>
                </a:solidFill>
                <a:sym typeface="Wingdings" pitchFamily="2" charset="2"/>
              </a:rPr>
              <a:t>4-KiB</a:t>
            </a:r>
            <a:r>
              <a:rPr lang="en-US" dirty="0">
                <a:sym typeface="Wingdings" pitchFamily="2" charset="2"/>
              </a:rPr>
              <a:t> mapping  4 bytes per 4-KiB page = 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0.1%</a:t>
            </a:r>
          </a:p>
          <a:p>
            <a:pPr lvl="1"/>
            <a:r>
              <a:rPr lang="en-US" dirty="0">
                <a:sym typeface="Wingdings" pitchFamily="2" charset="2"/>
              </a:rPr>
              <a:t>For a 2-TB SSD, 2-GB DRAM is required.</a:t>
            </a:r>
          </a:p>
          <a:p>
            <a:pPr lvl="2"/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Increases</a:t>
            </a:r>
            <a:r>
              <a:rPr lang="en-US" dirty="0">
                <a:sym typeface="Wingdings" pitchFamily="2" charset="2"/>
              </a:rPr>
              <a:t> the SSD’s 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price</a:t>
            </a:r>
            <a:r>
              <a:rPr lang="en-US" dirty="0">
                <a:sym typeface="Wingdings" pitchFamily="2" charset="2"/>
              </a:rPr>
              <a:t> and 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power/energy consumption</a:t>
            </a:r>
          </a:p>
          <a:p>
            <a:pPr lvl="2"/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Data durability of written data</a:t>
            </a:r>
          </a:p>
          <a:p>
            <a:pPr lvl="1"/>
            <a:r>
              <a:rPr lang="en-US" dirty="0">
                <a:sym typeface="Wingdings" pitchFamily="2" charset="2"/>
              </a:rPr>
              <a:t>Page buffers are implemented by using 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volatile memory </a:t>
            </a:r>
            <a:r>
              <a:rPr lang="en-US" dirty="0">
                <a:sym typeface="Wingdings" pitchFamily="2" charset="2"/>
              </a:rPr>
              <a:t/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(e.g., SRAM or DRAM).</a:t>
            </a:r>
          </a:p>
          <a:p>
            <a:pPr lvl="1"/>
            <a:r>
              <a:rPr lang="en-US" dirty="0">
                <a:sym typeface="Wingdings" pitchFamily="2" charset="2"/>
              </a:rPr>
              <a:t>Once data is written to an SSD, the SSD needs to guarantee the data’s integrity even under </a:t>
            </a:r>
            <a:r>
              <a:rPr lang="en-US" dirty="0">
                <a:solidFill>
                  <a:srgbClr val="C00000"/>
                </a:solidFill>
                <a:sym typeface="Wingdings" pitchFamily="2" charset="2"/>
              </a:rPr>
              <a:t>sudden power off</a:t>
            </a:r>
            <a:r>
              <a:rPr lang="en-US" dirty="0">
                <a:sym typeface="Wingdings" pitchFamily="2" charset="2"/>
              </a:rPr>
              <a:t>.</a:t>
            </a:r>
          </a:p>
          <a:p>
            <a:pPr lvl="1"/>
            <a:r>
              <a:rPr lang="en-US" dirty="0">
                <a:sym typeface="Wingdings" pitchFamily="2" charset="2"/>
              </a:rPr>
              <a:t>Solution: power capacitors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28</a:t>
            </a:fld>
            <a:endParaRPr lang="en-US" alt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1E450A1-6730-8449-ADDC-AAC1FA6653C5}"/>
              </a:ext>
            </a:extLst>
          </p:cNvPr>
          <p:cNvSpPr/>
          <p:nvPr/>
        </p:nvSpPr>
        <p:spPr bwMode="auto">
          <a:xfrm>
            <a:off x="0" y="4724723"/>
            <a:ext cx="9144000" cy="1661368"/>
          </a:xfrm>
          <a:prstGeom prst="rect">
            <a:avLst/>
          </a:prstGeom>
          <a:solidFill>
            <a:srgbClr val="FFEFE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b="1" dirty="0">
                <a:latin typeface="Cambria" panose="02040503050406030204" pitchFamily="18" charset="0"/>
              </a:rPr>
              <a:t>Despites </a:t>
            </a:r>
            <a:r>
              <a:rPr lang="en-US" sz="3200" b="1" dirty="0">
                <a:solidFill>
                  <a:srgbClr val="C00000"/>
                </a:solidFill>
                <a:latin typeface="Cambria" panose="02040503050406030204" pitchFamily="18" charset="0"/>
              </a:rPr>
              <a:t>non-negligible drawbacks</a:t>
            </a:r>
            <a:r>
              <a:rPr lang="en-US" sz="3200" b="1" dirty="0">
                <a:latin typeface="Cambria" panose="02040503050406030204" pitchFamily="18" charset="0"/>
              </a:rPr>
              <a:t>, </a:t>
            </a:r>
            <a:br>
              <a:rPr lang="en-US" sz="3200" b="1" dirty="0">
                <a:latin typeface="Cambria" panose="02040503050406030204" pitchFamily="18" charset="0"/>
              </a:rPr>
            </a:br>
            <a:r>
              <a:rPr lang="en-US" sz="3200" b="1" dirty="0">
                <a:latin typeface="Cambria" panose="02040503050406030204" pitchFamily="18" charset="0"/>
              </a:rPr>
              <a:t>fine-grained mapping is </a:t>
            </a:r>
            <a:r>
              <a:rPr lang="en-US" sz="3200" b="1" dirty="0">
                <a:solidFill>
                  <a:srgbClr val="0070C0"/>
                </a:solidFill>
                <a:latin typeface="Cambria" panose="02040503050406030204" pitchFamily="18" charset="0"/>
              </a:rPr>
              <a:t>widely used </a:t>
            </a:r>
            <a:r>
              <a:rPr lang="en-US" sz="3200" b="1" dirty="0">
                <a:latin typeface="Cambria" panose="02040503050406030204" pitchFamily="18" charset="0"/>
              </a:rPr>
              <a:t/>
            </a:r>
            <a:br>
              <a:rPr lang="en-US" sz="3200" b="1" dirty="0">
                <a:latin typeface="Cambria" panose="02040503050406030204" pitchFamily="18" charset="0"/>
              </a:rPr>
            </a:br>
            <a:r>
              <a:rPr lang="en-US" sz="3200" b="1" dirty="0">
                <a:latin typeface="Cambria" panose="02040503050406030204" pitchFamily="18" charset="0"/>
              </a:rPr>
              <a:t>in modern SSDs due to its </a:t>
            </a:r>
            <a:r>
              <a:rPr lang="en-US" sz="3200" b="1" dirty="0">
                <a:solidFill>
                  <a:srgbClr val="0070C0"/>
                </a:solidFill>
                <a:latin typeface="Cambria" panose="02040503050406030204" pitchFamily="18" charset="0"/>
              </a:rPr>
              <a:t>high benefits</a:t>
            </a:r>
            <a:endParaRPr kumimoji="0" lang="en-CH" sz="32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5542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Today’s Agenda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ctr"/>
          <a:lstStyle/>
          <a:p>
            <a:r>
              <a:rPr lang="en-US" sz="3200" dirty="0">
                <a:solidFill>
                  <a:schemeClr val="bg1">
                    <a:lumMod val="65000"/>
                  </a:schemeClr>
                </a:solidFill>
              </a:rPr>
              <a:t>Fine-Grained Mapping</a:t>
            </a:r>
          </a:p>
          <a:p>
            <a:endParaRPr lang="en-US" sz="3200" dirty="0"/>
          </a:p>
          <a:p>
            <a:endParaRPr lang="en-US" sz="3200" dirty="0"/>
          </a:p>
          <a:p>
            <a:r>
              <a:rPr lang="en-US" sz="3200" dirty="0"/>
              <a:t>Multi-plane Operation-Aware Blk. Mgmt.</a:t>
            </a:r>
          </a:p>
        </p:txBody>
      </p:sp>
    </p:spTree>
    <p:extLst>
      <p:ext uri="{BB962C8B-B14F-4D97-AF65-F5344CB8AC3E}">
        <p14:creationId xmlns:p14="http://schemas.microsoft.com/office/powerpoint/2010/main" val="2923715520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Today’s Agenda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ctr"/>
          <a:lstStyle/>
          <a:p>
            <a:r>
              <a:rPr lang="en-US" sz="3200" dirty="0"/>
              <a:t>Fine-Grained Mapping</a:t>
            </a:r>
          </a:p>
          <a:p>
            <a:endParaRPr lang="en-US" sz="3200" dirty="0"/>
          </a:p>
          <a:p>
            <a:endParaRPr lang="en-US" sz="3200" dirty="0"/>
          </a:p>
          <a:p>
            <a:r>
              <a:rPr lang="en-US" sz="3200" dirty="0"/>
              <a:t>Multi-plane Operation-Aware Blk. Mgmt.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19F5B9D6-98FC-437A-908C-6F716F60E6F5}"/>
              </a:ext>
            </a:extLst>
          </p:cNvPr>
          <p:cNvSpPr txBox="1">
            <a:spLocks/>
          </p:cNvSpPr>
          <p:nvPr/>
        </p:nvSpPr>
        <p:spPr bwMode="auto">
          <a:xfrm>
            <a:off x="228600" y="914400"/>
            <a:ext cx="86106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3200" kern="0" dirty="0"/>
              <a:t>Fine-Grained Mapping</a:t>
            </a:r>
          </a:p>
          <a:p>
            <a:endParaRPr lang="en-US" sz="3200" kern="0" dirty="0"/>
          </a:p>
          <a:p>
            <a:endParaRPr lang="en-US" sz="3200" kern="0" dirty="0"/>
          </a:p>
          <a:p>
            <a:r>
              <a:rPr lang="en-US" sz="3200" kern="0" dirty="0">
                <a:solidFill>
                  <a:schemeClr val="bg1">
                    <a:lumMod val="65000"/>
                  </a:schemeClr>
                </a:solidFill>
              </a:rPr>
              <a:t>Multi-plane Operation-Aware Blk. Mgmt.</a:t>
            </a:r>
            <a:endParaRPr lang="en-CH" sz="3200" kern="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215046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Concurrent operations on different planes</a:t>
            </a:r>
          </a:p>
          <a:p>
            <a:pPr lvl="1"/>
            <a:r>
              <a:rPr lang="en-US" dirty="0"/>
              <a:t>Recall: Planes share WLs and row/column decoders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r>
              <a:rPr lang="en-US" dirty="0"/>
              <a:t>Opportunity: Planes can </a:t>
            </a:r>
            <a:r>
              <a:rPr lang="en-US" dirty="0">
                <a:solidFill>
                  <a:schemeClr val="accent6"/>
                </a:solidFill>
              </a:rPr>
              <a:t>concurrently </a:t>
            </a:r>
            <a:r>
              <a:rPr lang="en-US" dirty="0"/>
              <a:t>operate</a:t>
            </a:r>
          </a:p>
          <a:p>
            <a:r>
              <a:rPr lang="en-US" dirty="0"/>
              <a:t>Constraints: Only for </a:t>
            </a:r>
            <a:r>
              <a:rPr lang="en-US" dirty="0">
                <a:solidFill>
                  <a:schemeClr val="accent6"/>
                </a:solidFill>
              </a:rPr>
              <a:t>the same operations </a:t>
            </a:r>
            <a:r>
              <a:rPr lang="en-US" dirty="0"/>
              <a:t>on </a:t>
            </a:r>
            <a:r>
              <a:rPr lang="en-US" dirty="0">
                <a:solidFill>
                  <a:schemeClr val="accent6"/>
                </a:solidFill>
              </a:rPr>
              <a:t>the same page offset</a:t>
            </a:r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9677" y="41819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Recap: Multi-Plane Operations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2" name="Picture 51" descr="A picture containing building&#10;&#10;Description automatically generated">
            <a:extLst>
              <a:ext uri="{FF2B5EF4-FFF2-40B4-BE49-F238E27FC236}">
                <a16:creationId xmlns:a16="http://schemas.microsoft.com/office/drawing/2014/main" id="{A7023433-36CB-6742-9D0F-6EB5FCC664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790" y="2124921"/>
            <a:ext cx="4521200" cy="2762250"/>
          </a:xfrm>
          <a:prstGeom prst="rect">
            <a:avLst/>
          </a:prstGeom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421ADDB5-2770-E24F-A1CF-357D99373CC9}"/>
              </a:ext>
            </a:extLst>
          </p:cNvPr>
          <p:cNvSpPr/>
          <p:nvPr/>
        </p:nvSpPr>
        <p:spPr bwMode="auto">
          <a:xfrm>
            <a:off x="2354390" y="2182200"/>
            <a:ext cx="990600" cy="1935085"/>
          </a:xfrm>
          <a:prstGeom prst="rect">
            <a:avLst/>
          </a:prstGeom>
          <a:solidFill>
            <a:srgbClr val="7030A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Plane</a:t>
            </a:r>
            <a:r>
              <a:rPr lang="en-CH" b="1" baseline="-25000" dirty="0">
                <a:latin typeface="Cambria" panose="02040503050406030204" pitchFamily="18" charset="0"/>
              </a:rPr>
              <a:t>0</a:t>
            </a:r>
            <a:endParaRPr kumimoji="0" lang="en-CH" sz="1800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FA1ABF72-EDC3-CE4B-8168-C92D9F5049DC}"/>
              </a:ext>
            </a:extLst>
          </p:cNvPr>
          <p:cNvSpPr/>
          <p:nvPr/>
        </p:nvSpPr>
        <p:spPr bwMode="auto">
          <a:xfrm>
            <a:off x="3470872" y="2182200"/>
            <a:ext cx="990600" cy="1935085"/>
          </a:xfrm>
          <a:prstGeom prst="rect">
            <a:avLst/>
          </a:prstGeom>
          <a:solidFill>
            <a:srgbClr val="7030A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CH" b="1" dirty="0">
                <a:latin typeface="Cambria" panose="02040503050406030204" pitchFamily="18" charset="0"/>
              </a:rPr>
              <a:t>Plane</a:t>
            </a:r>
            <a:r>
              <a:rPr lang="en-CH" b="1" baseline="-25000" dirty="0">
                <a:latin typeface="Cambria" panose="02040503050406030204" pitchFamily="18" charset="0"/>
              </a:rPr>
              <a:t>1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213801BF-81E8-A649-AC83-7809C9717431}"/>
              </a:ext>
            </a:extLst>
          </p:cNvPr>
          <p:cNvSpPr/>
          <p:nvPr/>
        </p:nvSpPr>
        <p:spPr bwMode="auto">
          <a:xfrm>
            <a:off x="4602039" y="2182200"/>
            <a:ext cx="990600" cy="1935085"/>
          </a:xfrm>
          <a:prstGeom prst="rect">
            <a:avLst/>
          </a:prstGeom>
          <a:solidFill>
            <a:srgbClr val="7030A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CH" b="1" dirty="0">
                <a:latin typeface="Cambria" panose="02040503050406030204" pitchFamily="18" charset="0"/>
              </a:rPr>
              <a:t>Plane</a:t>
            </a:r>
            <a:r>
              <a:rPr lang="en-CH" b="1" baseline="-25000" dirty="0"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BF1EDD0-33B5-E249-A37D-64BE23D63872}"/>
              </a:ext>
            </a:extLst>
          </p:cNvPr>
          <p:cNvSpPr/>
          <p:nvPr/>
        </p:nvSpPr>
        <p:spPr bwMode="auto">
          <a:xfrm>
            <a:off x="5690883" y="2182200"/>
            <a:ext cx="990600" cy="1935085"/>
          </a:xfrm>
          <a:prstGeom prst="rect">
            <a:avLst/>
          </a:prstGeom>
          <a:solidFill>
            <a:srgbClr val="7030A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CH" b="1" dirty="0">
                <a:latin typeface="Cambria" panose="02040503050406030204" pitchFamily="18" charset="0"/>
              </a:rPr>
              <a:t>Plane</a:t>
            </a:r>
            <a:r>
              <a:rPr lang="en-CH" b="1" baseline="-25000" dirty="0"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F4E1956-2632-2242-85F7-8A91B7242584}"/>
              </a:ext>
            </a:extLst>
          </p:cNvPr>
          <p:cNvSpPr/>
          <p:nvPr/>
        </p:nvSpPr>
        <p:spPr bwMode="auto">
          <a:xfrm>
            <a:off x="2316290" y="4117285"/>
            <a:ext cx="4376738" cy="459707"/>
          </a:xfrm>
          <a:prstGeom prst="rect">
            <a:avLst/>
          </a:prstGeom>
          <a:solidFill>
            <a:srgbClr val="0070C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Page Buffers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70A414EB-E483-974E-84F0-74FB35DF794B}"/>
              </a:ext>
            </a:extLst>
          </p:cNvPr>
          <p:cNvSpPr/>
          <p:nvPr/>
        </p:nvSpPr>
        <p:spPr bwMode="auto">
          <a:xfrm>
            <a:off x="2316290" y="4583053"/>
            <a:ext cx="4376738" cy="273083"/>
          </a:xfrm>
          <a:prstGeom prst="rect">
            <a:avLst/>
          </a:prstGeom>
          <a:solidFill>
            <a:schemeClr val="accent1">
              <a:alpha val="3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b="1" dirty="0">
                <a:latin typeface="Cambria" panose="02040503050406030204" pitchFamily="18" charset="0"/>
              </a:rPr>
              <a:t>Peripheral Circuits</a:t>
            </a:r>
            <a:endParaRPr kumimoji="0" lang="en-CH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1ADC04DF-39C5-7045-8AF5-9F2645170844}"/>
              </a:ext>
            </a:extLst>
          </p:cNvPr>
          <p:cNvSpPr/>
          <p:nvPr/>
        </p:nvSpPr>
        <p:spPr bwMode="auto">
          <a:xfrm>
            <a:off x="2291959" y="2182200"/>
            <a:ext cx="62211" cy="1935085"/>
          </a:xfrm>
          <a:prstGeom prst="rect">
            <a:avLst/>
          </a:prstGeom>
          <a:solidFill>
            <a:srgbClr val="FF000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E6E7579-C0A3-1440-B493-7F0EC3316A22}"/>
              </a:ext>
            </a:extLst>
          </p:cNvPr>
          <p:cNvSpPr/>
          <p:nvPr/>
        </p:nvSpPr>
        <p:spPr bwMode="auto">
          <a:xfrm>
            <a:off x="3368328" y="2182200"/>
            <a:ext cx="62211" cy="1935085"/>
          </a:xfrm>
          <a:prstGeom prst="rect">
            <a:avLst/>
          </a:prstGeom>
          <a:solidFill>
            <a:srgbClr val="FF000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17D42041-E82B-BE49-BCBA-12756C36F9B4}"/>
              </a:ext>
            </a:extLst>
          </p:cNvPr>
          <p:cNvSpPr/>
          <p:nvPr/>
        </p:nvSpPr>
        <p:spPr bwMode="auto">
          <a:xfrm>
            <a:off x="4501474" y="2182200"/>
            <a:ext cx="62211" cy="1935085"/>
          </a:xfrm>
          <a:prstGeom prst="rect">
            <a:avLst/>
          </a:prstGeom>
          <a:solidFill>
            <a:srgbClr val="FF000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B6C6113-AE42-F641-8BE2-5648214BC04C}"/>
              </a:ext>
            </a:extLst>
          </p:cNvPr>
          <p:cNvSpPr/>
          <p:nvPr/>
        </p:nvSpPr>
        <p:spPr bwMode="auto">
          <a:xfrm>
            <a:off x="5610740" y="2182200"/>
            <a:ext cx="62211" cy="1935085"/>
          </a:xfrm>
          <a:prstGeom prst="rect">
            <a:avLst/>
          </a:prstGeom>
          <a:solidFill>
            <a:srgbClr val="FF000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EA6F2AE6-0FC4-544F-BB39-1D9F53BAD656}"/>
              </a:ext>
            </a:extLst>
          </p:cNvPr>
          <p:cNvSpPr/>
          <p:nvPr/>
        </p:nvSpPr>
        <p:spPr bwMode="auto">
          <a:xfrm>
            <a:off x="6675726" y="2182200"/>
            <a:ext cx="62211" cy="1935085"/>
          </a:xfrm>
          <a:prstGeom prst="rect">
            <a:avLst/>
          </a:prstGeom>
          <a:solidFill>
            <a:srgbClr val="FF0000">
              <a:alpha val="45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1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E4A9DAC-C215-4443-8BDD-FD6C3492046B}"/>
              </a:ext>
            </a:extLst>
          </p:cNvPr>
          <p:cNvSpPr txBox="1"/>
          <p:nvPr/>
        </p:nvSpPr>
        <p:spPr>
          <a:xfrm>
            <a:off x="3407267" y="1752600"/>
            <a:ext cx="221227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H" b="1" dirty="0">
                <a:latin typeface="Cambria" panose="02040503050406030204" pitchFamily="18" charset="0"/>
              </a:rPr>
              <a:t>Wordline Decoders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DE1B0AF0-346F-514D-94E7-4928FA7EDEA2}"/>
              </a:ext>
            </a:extLst>
          </p:cNvPr>
          <p:cNvCxnSpPr>
            <a:cxnSpLocks/>
          </p:cNvCxnSpPr>
          <p:nvPr/>
        </p:nvCxnSpPr>
        <p:spPr bwMode="auto">
          <a:xfrm flipH="1">
            <a:off x="2354171" y="2036520"/>
            <a:ext cx="848263" cy="177079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D9B9B96-7694-8248-8313-C5EBB8701349}"/>
              </a:ext>
            </a:extLst>
          </p:cNvPr>
          <p:cNvCxnSpPr>
            <a:cxnSpLocks/>
          </p:cNvCxnSpPr>
          <p:nvPr/>
        </p:nvCxnSpPr>
        <p:spPr bwMode="auto">
          <a:xfrm flipH="1">
            <a:off x="3410980" y="2065021"/>
            <a:ext cx="281310" cy="148578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784844BC-DCD8-0A4F-A00E-7F1F8EAEF4DB}"/>
              </a:ext>
            </a:extLst>
          </p:cNvPr>
          <p:cNvCxnSpPr>
            <a:cxnSpLocks/>
          </p:cNvCxnSpPr>
          <p:nvPr/>
        </p:nvCxnSpPr>
        <p:spPr bwMode="auto">
          <a:xfrm>
            <a:off x="4524977" y="2061120"/>
            <a:ext cx="0" cy="191112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D115ED0F-4B55-8E47-BD62-29E7FEC6E351}"/>
              </a:ext>
            </a:extLst>
          </p:cNvPr>
          <p:cNvCxnSpPr>
            <a:cxnSpLocks/>
          </p:cNvCxnSpPr>
          <p:nvPr/>
        </p:nvCxnSpPr>
        <p:spPr bwMode="auto">
          <a:xfrm rot="14160000" flipH="1">
            <a:off x="5350093" y="2065021"/>
            <a:ext cx="281310" cy="148578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E3AEE7D6-5BE0-F141-A6BE-0BA9F94A9CD2}"/>
              </a:ext>
            </a:extLst>
          </p:cNvPr>
          <p:cNvCxnSpPr>
            <a:cxnSpLocks/>
          </p:cNvCxnSpPr>
          <p:nvPr/>
        </p:nvCxnSpPr>
        <p:spPr bwMode="auto">
          <a:xfrm rot="12420000" flipH="1">
            <a:off x="5872526" y="2036520"/>
            <a:ext cx="848263" cy="177079"/>
          </a:xfrm>
          <a:prstGeom prst="line">
            <a:avLst/>
          </a:prstGeom>
          <a:solidFill>
            <a:srgbClr val="C0C0C0"/>
          </a:solidFill>
          <a:ln w="19050" cap="sq" cmpd="sng" algn="ctr">
            <a:solidFill>
              <a:srgbClr val="C00000"/>
            </a:solidFill>
            <a:prstDash val="solid"/>
            <a:miter lim="800000"/>
            <a:headEnd type="none" w="med" len="med"/>
            <a:tailEnd type="oval" w="med" len="med"/>
          </a:ln>
          <a:effectLst/>
        </p:spPr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4559ABB-043C-3F42-8878-C965509D1D59}"/>
              </a:ext>
            </a:extLst>
          </p:cNvPr>
          <p:cNvGrpSpPr/>
          <p:nvPr/>
        </p:nvGrpSpPr>
        <p:grpSpPr>
          <a:xfrm>
            <a:off x="1358319" y="2482334"/>
            <a:ext cx="5379618" cy="369332"/>
            <a:chOff x="1358319" y="2482334"/>
            <a:chExt cx="5379618" cy="36933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813DDA2-6FC5-034D-81D1-ABA9EE0741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57400" y="2667000"/>
              <a:ext cx="4680537" cy="0"/>
            </a:xfrm>
            <a:prstGeom prst="line">
              <a:avLst/>
            </a:prstGeom>
            <a:solidFill>
              <a:srgbClr val="C0C0C0"/>
            </a:solidFill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48AD1ED7-DF53-054D-B7D8-117A40795931}"/>
                </a:ext>
              </a:extLst>
            </p:cNvPr>
            <p:cNvSpPr txBox="1"/>
            <p:nvPr/>
          </p:nvSpPr>
          <p:spPr>
            <a:xfrm>
              <a:off x="1358319" y="2482334"/>
              <a:ext cx="584500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rgbClr val="FF0000"/>
                  </a:solidFill>
                  <a:latin typeface="Cambria" panose="02040503050406030204" pitchFamily="18" charset="0"/>
                </a:rPr>
                <a:t>WL </a:t>
              </a:r>
              <a:r>
                <a:rPr lang="en-CH" b="1" i="1" dirty="0">
                  <a:solidFill>
                    <a:srgbClr val="FF0000"/>
                  </a:solidFill>
                  <a:latin typeface="Cambria" panose="02040503050406030204" pitchFamily="18" charset="0"/>
                </a:rPr>
                <a:t>k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170304E-CCE3-8B4A-A12D-B2945498E312}"/>
              </a:ext>
            </a:extLst>
          </p:cNvPr>
          <p:cNvGrpSpPr/>
          <p:nvPr/>
        </p:nvGrpSpPr>
        <p:grpSpPr>
          <a:xfrm>
            <a:off x="533400" y="2482334"/>
            <a:ext cx="824919" cy="369332"/>
            <a:chOff x="533400" y="2482334"/>
            <a:chExt cx="824919" cy="369332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1110D82D-1CB2-164D-A745-359BECDDD582}"/>
                </a:ext>
              </a:extLst>
            </p:cNvPr>
            <p:cNvSpPr txBox="1"/>
            <p:nvPr/>
          </p:nvSpPr>
          <p:spPr>
            <a:xfrm>
              <a:off x="533400" y="2482334"/>
              <a:ext cx="606256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V</a:t>
              </a:r>
              <a:r>
                <a:rPr lang="en-CH" b="1" baseline="-25000" dirty="0">
                  <a:solidFill>
                    <a:srgbClr val="C00000"/>
                  </a:solidFill>
                  <a:latin typeface="Cambria" panose="02040503050406030204" pitchFamily="18" charset="0"/>
                </a:rPr>
                <a:t>REF</a:t>
              </a:r>
              <a:endParaRPr lang="en-CH" b="1" i="1" baseline="-25000" dirty="0">
                <a:solidFill>
                  <a:srgbClr val="C00000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F5874AD4-24CD-B64C-AD86-C2CA982CC495}"/>
                </a:ext>
              </a:extLst>
            </p:cNvPr>
            <p:cNvCxnSpPr>
              <a:cxnSpLocks/>
              <a:stCxn id="91" idx="3"/>
              <a:endCxn id="89" idx="1"/>
            </p:cNvCxnSpPr>
            <p:nvPr/>
          </p:nvCxnSpPr>
          <p:spPr>
            <a:xfrm>
              <a:off x="1139656" y="2667000"/>
              <a:ext cx="218663" cy="0"/>
            </a:xfrm>
            <a:prstGeom prst="line">
              <a:avLst/>
            </a:prstGeom>
            <a:ln w="12700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B422489-B5E7-104C-879F-24015587C3EB}"/>
              </a:ext>
            </a:extLst>
          </p:cNvPr>
          <p:cNvGrpSpPr/>
          <p:nvPr/>
        </p:nvGrpSpPr>
        <p:grpSpPr>
          <a:xfrm>
            <a:off x="502879" y="3396734"/>
            <a:ext cx="6235058" cy="706398"/>
            <a:chOff x="502879" y="3396734"/>
            <a:chExt cx="6235058" cy="706398"/>
          </a:xfrm>
        </p:grpSpPr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CEE1F65B-321C-6646-99E8-D9AC1218A8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057400" y="3581400"/>
              <a:ext cx="4680537" cy="0"/>
            </a:xfrm>
            <a:prstGeom prst="line">
              <a:avLst/>
            </a:prstGeom>
            <a:solidFill>
              <a:srgbClr val="C0C0C0"/>
            </a:solidFill>
            <a:ln w="412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0C187D7C-6200-064B-B7F4-76FD9BDA1C7A}"/>
                </a:ext>
              </a:extLst>
            </p:cNvPr>
            <p:cNvSpPr txBox="1"/>
            <p:nvPr/>
          </p:nvSpPr>
          <p:spPr>
            <a:xfrm>
              <a:off x="1302557" y="3396734"/>
              <a:ext cx="696024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WL </a:t>
              </a:r>
              <a:r>
                <a:rPr lang="en-CH" b="1" i="1" dirty="0">
                  <a:latin typeface="Cambria" panose="02040503050406030204" pitchFamily="18" charset="0"/>
                </a:rPr>
                <a:t>x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91D2C3CB-2C04-FE4E-BC3B-CFB1457B9AA2}"/>
                </a:ext>
              </a:extLst>
            </p:cNvPr>
            <p:cNvSpPr txBox="1"/>
            <p:nvPr/>
          </p:nvSpPr>
          <p:spPr>
            <a:xfrm>
              <a:off x="502879" y="3396734"/>
              <a:ext cx="66729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chemeClr val="tx2"/>
                  </a:solidFill>
                  <a:latin typeface="Cambria" panose="02040503050406030204" pitchFamily="18" charset="0"/>
                </a:rPr>
                <a:t>V</a:t>
              </a:r>
              <a:r>
                <a:rPr lang="en-CH" b="1" baseline="-25000" dirty="0">
                  <a:solidFill>
                    <a:schemeClr val="tx2"/>
                  </a:solidFill>
                  <a:latin typeface="Cambria" panose="02040503050406030204" pitchFamily="18" charset="0"/>
                </a:rPr>
                <a:t>PASS</a:t>
              </a:r>
              <a:endParaRPr lang="en-CH" b="1" i="1" baseline="-25000" dirty="0">
                <a:solidFill>
                  <a:schemeClr val="tx2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8D6C647A-E6CF-A24B-BE0A-8AB7A0ABF51B}"/>
                </a:ext>
              </a:extLst>
            </p:cNvPr>
            <p:cNvCxnSpPr>
              <a:cxnSpLocks/>
              <a:stCxn id="95" idx="3"/>
            </p:cNvCxnSpPr>
            <p:nvPr/>
          </p:nvCxnSpPr>
          <p:spPr>
            <a:xfrm>
              <a:off x="1170178" y="3581400"/>
              <a:ext cx="188141" cy="0"/>
            </a:xfrm>
            <a:prstGeom prst="line">
              <a:avLst/>
            </a:prstGeom>
            <a:ln w="12700">
              <a:solidFill>
                <a:schemeClr val="accent6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E767CBA3-7D05-EE4C-9312-35E2A6632407}"/>
                </a:ext>
              </a:extLst>
            </p:cNvPr>
            <p:cNvSpPr txBox="1"/>
            <p:nvPr/>
          </p:nvSpPr>
          <p:spPr>
            <a:xfrm>
              <a:off x="1119816" y="3733800"/>
              <a:ext cx="1061509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latin typeface="Cambria" panose="02040503050406030204" pitchFamily="18" charset="0"/>
                </a:rPr>
                <a:t>(others)</a:t>
              </a:r>
              <a:endParaRPr lang="en-CH" b="1" i="1" dirty="0">
                <a:latin typeface="Cambria" panose="02040503050406030204" pitchFamily="18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5F64804-B845-224F-95AF-2FA1E14C4DE7}"/>
              </a:ext>
            </a:extLst>
          </p:cNvPr>
          <p:cNvGrpSpPr/>
          <p:nvPr/>
        </p:nvGrpSpPr>
        <p:grpSpPr>
          <a:xfrm>
            <a:off x="914400" y="2069068"/>
            <a:ext cx="2528331" cy="644917"/>
            <a:chOff x="914400" y="2069068"/>
            <a:chExt cx="2528331" cy="644917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D377F2D8-BF2B-3744-80B3-7B0679841EED}"/>
                </a:ext>
              </a:extLst>
            </p:cNvPr>
            <p:cNvSpPr/>
            <p:nvPr/>
          </p:nvSpPr>
          <p:spPr bwMode="auto">
            <a:xfrm>
              <a:off x="2264982" y="2624700"/>
              <a:ext cx="1177749" cy="89285"/>
            </a:xfrm>
            <a:prstGeom prst="roundRect">
              <a:avLst/>
            </a:prstGeom>
            <a:noFill/>
            <a:ln w="19050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33226074-EB5D-E348-AF78-73B5873E406F}"/>
                </a:ext>
              </a:extLst>
            </p:cNvPr>
            <p:cNvSpPr txBox="1"/>
            <p:nvPr/>
          </p:nvSpPr>
          <p:spPr>
            <a:xfrm>
              <a:off x="914400" y="2069068"/>
              <a:ext cx="1316772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dirty="0">
                  <a:solidFill>
                    <a:srgbClr val="0070C0"/>
                  </a:solidFill>
                  <a:latin typeface="Cambria" panose="02040503050406030204" pitchFamily="18" charset="0"/>
                </a:rPr>
                <a:t>Taget Page</a:t>
              </a:r>
              <a:endParaRPr lang="en-CH" b="1" i="1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CE2705D-9659-124E-96BC-9049FD9A5AB3}"/>
                </a:ext>
              </a:extLst>
            </p:cNvPr>
            <p:cNvSpPr/>
            <p:nvPr/>
          </p:nvSpPr>
          <p:spPr bwMode="auto">
            <a:xfrm>
              <a:off x="2048256" y="2429256"/>
              <a:ext cx="231648" cy="219456"/>
            </a:xfrm>
            <a:custGeom>
              <a:avLst/>
              <a:gdLst>
                <a:gd name="connsiteX0" fmla="*/ 0 w 231648"/>
                <a:gd name="connsiteY0" fmla="*/ 0 h 219456"/>
                <a:gd name="connsiteX1" fmla="*/ 60960 w 231648"/>
                <a:gd name="connsiteY1" fmla="*/ 134112 h 219456"/>
                <a:gd name="connsiteX2" fmla="*/ 231648 w 231648"/>
                <a:gd name="connsiteY2" fmla="*/ 219456 h 21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1648" h="219456">
                  <a:moveTo>
                    <a:pt x="0" y="0"/>
                  </a:moveTo>
                  <a:cubicBezTo>
                    <a:pt x="11176" y="48768"/>
                    <a:pt x="22352" y="97536"/>
                    <a:pt x="60960" y="134112"/>
                  </a:cubicBezTo>
                  <a:cubicBezTo>
                    <a:pt x="99568" y="170688"/>
                    <a:pt x="165608" y="195072"/>
                    <a:pt x="231648" y="219456"/>
                  </a:cubicBezTo>
                </a:path>
              </a:pathLst>
            </a:custGeom>
            <a:noFill/>
            <a:ln w="1587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9DD8F9E-C097-834F-ABDC-F9D5FE976296}"/>
              </a:ext>
            </a:extLst>
          </p:cNvPr>
          <p:cNvGrpSpPr/>
          <p:nvPr/>
        </p:nvGrpSpPr>
        <p:grpSpPr>
          <a:xfrm>
            <a:off x="3433899" y="1981200"/>
            <a:ext cx="5633901" cy="735774"/>
            <a:chOff x="3433899" y="1981200"/>
            <a:chExt cx="5633901" cy="735774"/>
          </a:xfrm>
        </p:grpSpPr>
        <p:sp>
          <p:nvSpPr>
            <p:cNvPr id="99" name="Rounded Rectangle 98">
              <a:extLst>
                <a:ext uri="{FF2B5EF4-FFF2-40B4-BE49-F238E27FC236}">
                  <a16:creationId xmlns:a16="http://schemas.microsoft.com/office/drawing/2014/main" id="{72FAFA7C-15B0-D44D-AB63-A55A45086CE8}"/>
                </a:ext>
              </a:extLst>
            </p:cNvPr>
            <p:cNvSpPr/>
            <p:nvPr/>
          </p:nvSpPr>
          <p:spPr bwMode="auto">
            <a:xfrm>
              <a:off x="3433899" y="2624700"/>
              <a:ext cx="3340087" cy="92274"/>
            </a:xfrm>
            <a:prstGeom prst="roundRect">
              <a:avLst/>
            </a:prstGeom>
            <a:noFill/>
            <a:ln w="19050" cap="flat" cmpd="sng" algn="ctr">
              <a:solidFill>
                <a:srgbClr val="F8BF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666BCCE0-6E21-6541-A66D-55568CBC622F}"/>
                </a:ext>
              </a:extLst>
            </p:cNvPr>
            <p:cNvSpPr/>
            <p:nvPr/>
          </p:nvSpPr>
          <p:spPr bwMode="auto">
            <a:xfrm flipH="1">
              <a:off x="6786045" y="2460851"/>
              <a:ext cx="218805" cy="219456"/>
            </a:xfrm>
            <a:custGeom>
              <a:avLst/>
              <a:gdLst>
                <a:gd name="connsiteX0" fmla="*/ 0 w 231648"/>
                <a:gd name="connsiteY0" fmla="*/ 0 h 219456"/>
                <a:gd name="connsiteX1" fmla="*/ 60960 w 231648"/>
                <a:gd name="connsiteY1" fmla="*/ 134112 h 219456"/>
                <a:gd name="connsiteX2" fmla="*/ 231648 w 231648"/>
                <a:gd name="connsiteY2" fmla="*/ 219456 h 219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1648" h="219456">
                  <a:moveTo>
                    <a:pt x="0" y="0"/>
                  </a:moveTo>
                  <a:cubicBezTo>
                    <a:pt x="11176" y="48768"/>
                    <a:pt x="22352" y="97536"/>
                    <a:pt x="60960" y="134112"/>
                  </a:cubicBezTo>
                  <a:cubicBezTo>
                    <a:pt x="99568" y="170688"/>
                    <a:pt x="165608" y="195072"/>
                    <a:pt x="231648" y="219456"/>
                  </a:cubicBezTo>
                </a:path>
              </a:pathLst>
            </a:custGeom>
            <a:noFill/>
            <a:ln w="158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96977F7F-617F-BB4D-9717-B63656A5FEDE}"/>
                </a:ext>
              </a:extLst>
            </p:cNvPr>
            <p:cNvSpPr txBox="1"/>
            <p:nvPr/>
          </p:nvSpPr>
          <p:spPr>
            <a:xfrm>
              <a:off x="7015250" y="1981200"/>
              <a:ext cx="2052550" cy="64633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H" b="1" i="1" dirty="0">
                  <a:solidFill>
                    <a:srgbClr val="7030A0"/>
                  </a:solidFill>
                  <a:latin typeface="Cambria" panose="02040503050406030204" pitchFamily="18" charset="0"/>
                </a:rPr>
                <a:t>Same voltage is</a:t>
              </a:r>
            </a:p>
            <a:p>
              <a:pPr algn="ctr"/>
              <a:r>
                <a:rPr lang="en-CH" b="1" i="1" dirty="0">
                  <a:solidFill>
                    <a:srgbClr val="7030A0"/>
                  </a:solidFill>
                  <a:latin typeface="Cambria" panose="02040503050406030204" pitchFamily="18" charset="0"/>
                </a:rPr>
                <a:t>applied to all cells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2238381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To perform as many multi-plane operations as possible</a:t>
            </a:r>
          </a:p>
          <a:p>
            <a:pPr lvl="1"/>
            <a:r>
              <a:rPr lang="en-US" dirty="0"/>
              <a:t>Flush </a:t>
            </a:r>
            <a:r>
              <a:rPr lang="en-US" i="1" dirty="0" err="1">
                <a:solidFill>
                  <a:srgbClr val="C00000"/>
                </a:solidFill>
              </a:rPr>
              <a:t>N</a:t>
            </a:r>
            <a:r>
              <a:rPr lang="en-US" baseline="-25000" dirty="0" err="1">
                <a:solidFill>
                  <a:srgbClr val="C00000"/>
                </a:solidFill>
              </a:rPr>
              <a:t>plane</a:t>
            </a:r>
            <a:r>
              <a:rPr lang="en-US" baseline="-25000" dirty="0"/>
              <a:t> </a:t>
            </a:r>
            <a:r>
              <a:rPr lang="en-US" dirty="0">
                <a:solidFill>
                  <a:srgbClr val="C00000"/>
                </a:solidFill>
              </a:rPr>
              <a:t>pages</a:t>
            </a:r>
            <a:r>
              <a:rPr lang="en-US" dirty="0"/>
              <a:t> at once after buffering them</a:t>
            </a:r>
          </a:p>
          <a:p>
            <a:pPr marL="344487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9677" y="41819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Multi-Plane-Aware Data Placement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22F5E5-F77E-4941-809C-EEA528FB582C}"/>
              </a:ext>
            </a:extLst>
          </p:cNvPr>
          <p:cNvGrpSpPr/>
          <p:nvPr/>
        </p:nvGrpSpPr>
        <p:grpSpPr>
          <a:xfrm>
            <a:off x="2917095" y="4266797"/>
            <a:ext cx="3309810" cy="2022145"/>
            <a:chOff x="2252790" y="2124921"/>
            <a:chExt cx="4521200" cy="2762250"/>
          </a:xfrm>
        </p:grpSpPr>
        <p:pic>
          <p:nvPicPr>
            <p:cNvPr id="52" name="Picture 51" descr="A picture containing building&#10;&#10;Description automatically generated">
              <a:extLst>
                <a:ext uri="{FF2B5EF4-FFF2-40B4-BE49-F238E27FC236}">
                  <a16:creationId xmlns:a16="http://schemas.microsoft.com/office/drawing/2014/main" id="{A7023433-36CB-6742-9D0F-6EB5FCC66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2790" y="2124921"/>
              <a:ext cx="4521200" cy="2762250"/>
            </a:xfrm>
            <a:prstGeom prst="rect">
              <a:avLst/>
            </a:prstGeom>
          </p:spPr>
        </p:pic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21ADDB5-2770-E24F-A1CF-357D99373CC9}"/>
                </a:ext>
              </a:extLst>
            </p:cNvPr>
            <p:cNvSpPr/>
            <p:nvPr/>
          </p:nvSpPr>
          <p:spPr bwMode="auto">
            <a:xfrm>
              <a:off x="2354390" y="2182200"/>
              <a:ext cx="990600" cy="1935085"/>
            </a:xfrm>
            <a:prstGeom prst="rect">
              <a:avLst/>
            </a:prstGeom>
            <a:solidFill>
              <a:schemeClr val="bg1">
                <a:lumMod val="95000"/>
                <a:alpha val="4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sz="1600" b="1" dirty="0">
                  <a:latin typeface="Cambria" panose="02040503050406030204" pitchFamily="18" charset="0"/>
                </a:rPr>
                <a:t>Plane</a:t>
              </a:r>
              <a:r>
                <a:rPr lang="en-CH" sz="1600" b="1" baseline="-25000" dirty="0">
                  <a:latin typeface="Cambria" panose="02040503050406030204" pitchFamily="18" charset="0"/>
                </a:rPr>
                <a:t>0</a:t>
              </a:r>
              <a:endParaRPr kumimoji="0" lang="en-CH" sz="16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A1ABF72-EDC3-CE4B-8168-C92D9F5049DC}"/>
                </a:ext>
              </a:extLst>
            </p:cNvPr>
            <p:cNvSpPr/>
            <p:nvPr/>
          </p:nvSpPr>
          <p:spPr bwMode="auto">
            <a:xfrm>
              <a:off x="3470872" y="2182200"/>
              <a:ext cx="990600" cy="1935085"/>
            </a:xfrm>
            <a:prstGeom prst="rect">
              <a:avLst/>
            </a:prstGeom>
            <a:solidFill>
              <a:schemeClr val="bg1">
                <a:lumMod val="95000"/>
                <a:alpha val="4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CH" sz="1600" b="1" dirty="0">
                  <a:latin typeface="Cambria" panose="02040503050406030204" pitchFamily="18" charset="0"/>
                </a:rPr>
                <a:t>Plane</a:t>
              </a:r>
              <a:r>
                <a:rPr lang="en-CH" sz="1600" b="1" baseline="-25000" dirty="0"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213801BF-81E8-A649-AC83-7809C9717431}"/>
                </a:ext>
              </a:extLst>
            </p:cNvPr>
            <p:cNvSpPr/>
            <p:nvPr/>
          </p:nvSpPr>
          <p:spPr bwMode="auto">
            <a:xfrm>
              <a:off x="4602039" y="2182200"/>
              <a:ext cx="990600" cy="1935085"/>
            </a:xfrm>
            <a:prstGeom prst="rect">
              <a:avLst/>
            </a:prstGeom>
            <a:solidFill>
              <a:schemeClr val="bg1">
                <a:lumMod val="95000"/>
                <a:alpha val="4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CH" sz="1600" b="1" dirty="0">
                  <a:latin typeface="Cambria" panose="02040503050406030204" pitchFamily="18" charset="0"/>
                </a:rPr>
                <a:t>Plane</a:t>
              </a:r>
              <a:r>
                <a:rPr lang="en-CH" sz="1600" b="1" baseline="-25000" dirty="0">
                  <a:latin typeface="Cambria" panose="02040503050406030204" pitchFamily="18" charset="0"/>
                </a:rPr>
                <a:t>2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BF1EDD0-33B5-E249-A37D-64BE23D63872}"/>
                </a:ext>
              </a:extLst>
            </p:cNvPr>
            <p:cNvSpPr/>
            <p:nvPr/>
          </p:nvSpPr>
          <p:spPr bwMode="auto">
            <a:xfrm>
              <a:off x="5690883" y="2182200"/>
              <a:ext cx="990600" cy="1935085"/>
            </a:xfrm>
            <a:prstGeom prst="rect">
              <a:avLst/>
            </a:prstGeom>
            <a:solidFill>
              <a:schemeClr val="bg1">
                <a:lumMod val="95000"/>
                <a:alpha val="4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CH" sz="1600" b="1" dirty="0">
                  <a:latin typeface="Cambria" panose="02040503050406030204" pitchFamily="18" charset="0"/>
                </a:rPr>
                <a:t>Plane</a:t>
              </a:r>
              <a:r>
                <a:rPr lang="en-CH" sz="1600" b="1" baseline="-25000" dirty="0">
                  <a:latin typeface="Cambria" panose="02040503050406030204" pitchFamily="18" charset="0"/>
                </a:rPr>
                <a:t>3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F4E1956-2632-2242-85F7-8A91B7242584}"/>
                </a:ext>
              </a:extLst>
            </p:cNvPr>
            <p:cNvSpPr/>
            <p:nvPr/>
          </p:nvSpPr>
          <p:spPr bwMode="auto">
            <a:xfrm>
              <a:off x="2316290" y="4117285"/>
              <a:ext cx="4376738" cy="459707"/>
            </a:xfrm>
            <a:prstGeom prst="rect">
              <a:avLst/>
            </a:prstGeom>
            <a:solidFill>
              <a:srgbClr val="0070C0">
                <a:alpha val="3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sz="1600" b="1" dirty="0">
                  <a:latin typeface="Cambria" panose="02040503050406030204" pitchFamily="18" charset="0"/>
                </a:rPr>
                <a:t>Page Buffers</a:t>
              </a:r>
              <a:endParaRPr kumimoji="0" lang="en-CH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70A414EB-E483-974E-84F0-74FB35DF794B}"/>
                </a:ext>
              </a:extLst>
            </p:cNvPr>
            <p:cNvSpPr/>
            <p:nvPr/>
          </p:nvSpPr>
          <p:spPr bwMode="auto">
            <a:xfrm>
              <a:off x="2316290" y="4583053"/>
              <a:ext cx="4376738" cy="273083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sz="1600" b="1" dirty="0">
                  <a:latin typeface="Cambria" panose="02040503050406030204" pitchFamily="18" charset="0"/>
                </a:rPr>
                <a:t>Peripheral Circuits</a:t>
              </a:r>
              <a:endParaRPr kumimoji="0" lang="en-CH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ADC04DF-39C5-7045-8AF5-9F2645170844}"/>
                </a:ext>
              </a:extLst>
            </p:cNvPr>
            <p:cNvSpPr/>
            <p:nvPr/>
          </p:nvSpPr>
          <p:spPr bwMode="auto">
            <a:xfrm>
              <a:off x="2291959" y="2182200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6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EE6E7579-C0A3-1440-B493-7F0EC3316A22}"/>
                </a:ext>
              </a:extLst>
            </p:cNvPr>
            <p:cNvSpPr/>
            <p:nvPr/>
          </p:nvSpPr>
          <p:spPr bwMode="auto">
            <a:xfrm>
              <a:off x="3368328" y="2182200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6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17D42041-E82B-BE49-BCBA-12756C36F9B4}"/>
                </a:ext>
              </a:extLst>
            </p:cNvPr>
            <p:cNvSpPr/>
            <p:nvPr/>
          </p:nvSpPr>
          <p:spPr bwMode="auto">
            <a:xfrm>
              <a:off x="4501474" y="2182200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6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2B6C6113-AE42-F641-8BE2-5648214BC04C}"/>
                </a:ext>
              </a:extLst>
            </p:cNvPr>
            <p:cNvSpPr/>
            <p:nvPr/>
          </p:nvSpPr>
          <p:spPr bwMode="auto">
            <a:xfrm>
              <a:off x="5610740" y="2182200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6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EA6F2AE6-0FC4-544F-BB39-1D9F53BAD656}"/>
                </a:ext>
              </a:extLst>
            </p:cNvPr>
            <p:cNvSpPr/>
            <p:nvPr/>
          </p:nvSpPr>
          <p:spPr bwMode="auto">
            <a:xfrm>
              <a:off x="6675726" y="2182200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6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08CF4D3-C4EB-4E1D-A996-CE936A0BDBDC}"/>
              </a:ext>
            </a:extLst>
          </p:cNvPr>
          <p:cNvGrpSpPr/>
          <p:nvPr/>
        </p:nvGrpSpPr>
        <p:grpSpPr>
          <a:xfrm>
            <a:off x="2933700" y="3695700"/>
            <a:ext cx="3283416" cy="76200"/>
            <a:chOff x="2917095" y="3657600"/>
            <a:chExt cx="6566832" cy="76200"/>
          </a:xfrm>
          <a:solidFill>
            <a:schemeClr val="bg1"/>
          </a:solidFill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C3492F7-8AAC-47A7-9E71-83AA0C7EE8DC}"/>
                </a:ext>
              </a:extLst>
            </p:cNvPr>
            <p:cNvGrpSpPr/>
            <p:nvPr/>
          </p:nvGrpSpPr>
          <p:grpSpPr>
            <a:xfrm>
              <a:off x="2917095" y="3657600"/>
              <a:ext cx="3283416" cy="76200"/>
              <a:chOff x="2917095" y="3657600"/>
              <a:chExt cx="6566832" cy="76200"/>
            </a:xfrm>
            <a:grpFill/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0F372E40-E4A9-4313-993D-73E53A542FDC}"/>
                  </a:ext>
                </a:extLst>
              </p:cNvPr>
              <p:cNvSpPr/>
              <p:nvPr/>
            </p:nvSpPr>
            <p:spPr bwMode="auto">
              <a:xfrm>
                <a:off x="2917095" y="3657600"/>
                <a:ext cx="3283416" cy="76200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8DE56F2-085D-431D-A4DC-B44AA2A16147}"/>
                  </a:ext>
                </a:extLst>
              </p:cNvPr>
              <p:cNvSpPr/>
              <p:nvPr/>
            </p:nvSpPr>
            <p:spPr bwMode="auto">
              <a:xfrm>
                <a:off x="6200511" y="3657600"/>
                <a:ext cx="3283416" cy="76200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2E0F1833-9940-438B-B8F1-26757C4B4BD6}"/>
                </a:ext>
              </a:extLst>
            </p:cNvPr>
            <p:cNvGrpSpPr/>
            <p:nvPr/>
          </p:nvGrpSpPr>
          <p:grpSpPr>
            <a:xfrm>
              <a:off x="6200511" y="3657600"/>
              <a:ext cx="3283416" cy="76200"/>
              <a:chOff x="2917095" y="3657600"/>
              <a:chExt cx="6566832" cy="76200"/>
            </a:xfrm>
            <a:grpFill/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53DF0F68-E0CC-4CE5-B858-237CB0FA47E6}"/>
                  </a:ext>
                </a:extLst>
              </p:cNvPr>
              <p:cNvSpPr/>
              <p:nvPr/>
            </p:nvSpPr>
            <p:spPr bwMode="auto">
              <a:xfrm>
                <a:off x="2917095" y="3657600"/>
                <a:ext cx="3283416" cy="76200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7EC04DD0-EE08-46C6-9ECC-48C4CB293299}"/>
                  </a:ext>
                </a:extLst>
              </p:cNvPr>
              <p:cNvSpPr/>
              <p:nvPr/>
            </p:nvSpPr>
            <p:spPr bwMode="auto">
              <a:xfrm>
                <a:off x="6200511" y="3657600"/>
                <a:ext cx="3283416" cy="76200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</p:grp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C2955DD7-8494-466D-B787-676B35F8B2A1}"/>
              </a:ext>
            </a:extLst>
          </p:cNvPr>
          <p:cNvSpPr/>
          <p:nvPr/>
        </p:nvSpPr>
        <p:spPr>
          <a:xfrm>
            <a:off x="1600200" y="3535680"/>
            <a:ext cx="12600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Page buffer</a:t>
            </a:r>
            <a:endParaRPr lang="en-CH" sz="160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655FE8-6978-4AC5-8CE3-8A44B75A0DD2}"/>
              </a:ext>
            </a:extLst>
          </p:cNvPr>
          <p:cNvSpPr/>
          <p:nvPr/>
        </p:nvSpPr>
        <p:spPr bwMode="auto">
          <a:xfrm>
            <a:off x="2933700" y="3695700"/>
            <a:ext cx="820854" cy="76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249C885-3E57-49F0-812A-399B0B3E7C54}"/>
              </a:ext>
            </a:extLst>
          </p:cNvPr>
          <p:cNvSpPr/>
          <p:nvPr/>
        </p:nvSpPr>
        <p:spPr bwMode="auto">
          <a:xfrm>
            <a:off x="3754554" y="3695700"/>
            <a:ext cx="820854" cy="76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C62941F-788C-47B9-9608-455454659071}"/>
              </a:ext>
            </a:extLst>
          </p:cNvPr>
          <p:cNvSpPr/>
          <p:nvPr/>
        </p:nvSpPr>
        <p:spPr bwMode="auto">
          <a:xfrm>
            <a:off x="4575408" y="3695700"/>
            <a:ext cx="820854" cy="76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A7D4E94-D749-4F0D-A25D-BE1363442B53}"/>
              </a:ext>
            </a:extLst>
          </p:cNvPr>
          <p:cNvSpPr/>
          <p:nvPr/>
        </p:nvSpPr>
        <p:spPr bwMode="auto">
          <a:xfrm>
            <a:off x="5396262" y="3695700"/>
            <a:ext cx="820854" cy="76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0D52305-C90E-4CA6-BF8A-8D6901FADBBB}"/>
              </a:ext>
            </a:extLst>
          </p:cNvPr>
          <p:cNvSpPr txBox="1"/>
          <p:nvPr/>
        </p:nvSpPr>
        <p:spPr>
          <a:xfrm>
            <a:off x="2712843" y="3327321"/>
            <a:ext cx="2086212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>Wait for more writes</a:t>
            </a:r>
            <a:endParaRPr lang="en-CH" sz="1600" b="1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DEB5249-AD62-4227-A7A2-DE3F8DC0EDCE}"/>
              </a:ext>
            </a:extLst>
          </p:cNvPr>
          <p:cNvSpPr txBox="1"/>
          <p:nvPr/>
        </p:nvSpPr>
        <p:spPr>
          <a:xfrm>
            <a:off x="5915784" y="3327321"/>
            <a:ext cx="602665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>Full!</a:t>
            </a:r>
            <a:endParaRPr lang="en-CH" sz="1600" b="1" i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241637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44444E-6 L 5E-6 0.08889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44444E-6 L -1.94444E-6 0.08889 " pathEditMode="relative" rAng="0" ptsTypes="AA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44444E-6 L 1.11111E-6 0.08889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44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44444E-6 L 4.16667E-6 0.08889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44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59" grpId="1" animBg="1"/>
      <p:bldP spid="60" grpId="0" animBg="1"/>
      <p:bldP spid="60" grpId="1" animBg="1"/>
      <p:bldP spid="57" grpId="0" animBg="1"/>
      <p:bldP spid="57" grpId="1" animBg="1"/>
      <p:bldP spid="58" grpId="0" animBg="1"/>
      <p:bldP spid="58" grpId="1" animBg="1"/>
      <p:bldP spid="62" grpId="0"/>
      <p:bldP spid="62" grpId="1"/>
      <p:bldP spid="63" grpId="0"/>
      <p:bldP spid="63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To perform as many multi-plane operations as possible</a:t>
            </a:r>
          </a:p>
          <a:p>
            <a:pPr lvl="1"/>
            <a:r>
              <a:rPr lang="en-US" dirty="0"/>
              <a:t>Flush </a:t>
            </a:r>
            <a:r>
              <a:rPr lang="en-US" i="1" dirty="0" err="1">
                <a:solidFill>
                  <a:srgbClr val="C00000"/>
                </a:solidFill>
              </a:rPr>
              <a:t>N</a:t>
            </a:r>
            <a:r>
              <a:rPr lang="en-US" baseline="-25000" dirty="0" err="1">
                <a:solidFill>
                  <a:srgbClr val="C00000"/>
                </a:solidFill>
              </a:rPr>
              <a:t>plane</a:t>
            </a:r>
            <a:r>
              <a:rPr lang="en-US" baseline="-25000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pages </a:t>
            </a:r>
            <a:r>
              <a:rPr lang="en-US" dirty="0"/>
              <a:t>at once after buffering them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9677" y="41819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Multi-Plane-Aware Data Placement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22F5E5-F77E-4941-809C-EEA528FB582C}"/>
              </a:ext>
            </a:extLst>
          </p:cNvPr>
          <p:cNvGrpSpPr/>
          <p:nvPr/>
        </p:nvGrpSpPr>
        <p:grpSpPr>
          <a:xfrm>
            <a:off x="2917095" y="4266797"/>
            <a:ext cx="3309810" cy="2022145"/>
            <a:chOff x="2252790" y="2124921"/>
            <a:chExt cx="4521200" cy="2762250"/>
          </a:xfrm>
        </p:grpSpPr>
        <p:pic>
          <p:nvPicPr>
            <p:cNvPr id="52" name="Picture 51" descr="A picture containing building&#10;&#10;Description automatically generated">
              <a:extLst>
                <a:ext uri="{FF2B5EF4-FFF2-40B4-BE49-F238E27FC236}">
                  <a16:creationId xmlns:a16="http://schemas.microsoft.com/office/drawing/2014/main" id="{A7023433-36CB-6742-9D0F-6EB5FCC66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2790" y="2124921"/>
              <a:ext cx="4521200" cy="2762250"/>
            </a:xfrm>
            <a:prstGeom prst="rect">
              <a:avLst/>
            </a:prstGeom>
          </p:spPr>
        </p:pic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21ADDB5-2770-E24F-A1CF-357D99373CC9}"/>
                </a:ext>
              </a:extLst>
            </p:cNvPr>
            <p:cNvSpPr/>
            <p:nvPr/>
          </p:nvSpPr>
          <p:spPr bwMode="auto">
            <a:xfrm>
              <a:off x="2354390" y="2182200"/>
              <a:ext cx="990600" cy="1935085"/>
            </a:xfrm>
            <a:prstGeom prst="rect">
              <a:avLst/>
            </a:prstGeom>
            <a:solidFill>
              <a:schemeClr val="bg1">
                <a:lumMod val="95000"/>
                <a:alpha val="4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sz="1600" b="1" dirty="0">
                  <a:latin typeface="Cambria" panose="02040503050406030204" pitchFamily="18" charset="0"/>
                </a:rPr>
                <a:t>Plane</a:t>
              </a:r>
              <a:r>
                <a:rPr lang="en-CH" sz="1600" b="1" baseline="-25000" dirty="0">
                  <a:latin typeface="Cambria" panose="02040503050406030204" pitchFamily="18" charset="0"/>
                </a:rPr>
                <a:t>0</a:t>
              </a:r>
              <a:endParaRPr kumimoji="0" lang="en-CH" sz="16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A1ABF72-EDC3-CE4B-8168-C92D9F5049DC}"/>
                </a:ext>
              </a:extLst>
            </p:cNvPr>
            <p:cNvSpPr/>
            <p:nvPr/>
          </p:nvSpPr>
          <p:spPr bwMode="auto">
            <a:xfrm>
              <a:off x="3470872" y="2182200"/>
              <a:ext cx="990600" cy="1935085"/>
            </a:xfrm>
            <a:prstGeom prst="rect">
              <a:avLst/>
            </a:prstGeom>
            <a:solidFill>
              <a:schemeClr val="bg1">
                <a:lumMod val="95000"/>
                <a:alpha val="4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CH" sz="1600" b="1" dirty="0">
                  <a:latin typeface="Cambria" panose="02040503050406030204" pitchFamily="18" charset="0"/>
                </a:rPr>
                <a:t>Plane</a:t>
              </a:r>
              <a:r>
                <a:rPr lang="en-CH" sz="1600" b="1" baseline="-25000" dirty="0"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213801BF-81E8-A649-AC83-7809C9717431}"/>
                </a:ext>
              </a:extLst>
            </p:cNvPr>
            <p:cNvSpPr/>
            <p:nvPr/>
          </p:nvSpPr>
          <p:spPr bwMode="auto">
            <a:xfrm>
              <a:off x="4602039" y="2182200"/>
              <a:ext cx="990600" cy="1935085"/>
            </a:xfrm>
            <a:prstGeom prst="rect">
              <a:avLst/>
            </a:prstGeom>
            <a:solidFill>
              <a:schemeClr val="bg1">
                <a:lumMod val="95000"/>
                <a:alpha val="4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CH" sz="1600" b="1" dirty="0">
                  <a:latin typeface="Cambria" panose="02040503050406030204" pitchFamily="18" charset="0"/>
                </a:rPr>
                <a:t>Plane</a:t>
              </a:r>
              <a:r>
                <a:rPr lang="en-CH" sz="1600" b="1" baseline="-25000" dirty="0">
                  <a:latin typeface="Cambria" panose="02040503050406030204" pitchFamily="18" charset="0"/>
                </a:rPr>
                <a:t>2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BF1EDD0-33B5-E249-A37D-64BE23D63872}"/>
                </a:ext>
              </a:extLst>
            </p:cNvPr>
            <p:cNvSpPr/>
            <p:nvPr/>
          </p:nvSpPr>
          <p:spPr bwMode="auto">
            <a:xfrm>
              <a:off x="5690883" y="2182200"/>
              <a:ext cx="990600" cy="1935085"/>
            </a:xfrm>
            <a:prstGeom prst="rect">
              <a:avLst/>
            </a:prstGeom>
            <a:solidFill>
              <a:schemeClr val="bg1">
                <a:lumMod val="95000"/>
                <a:alpha val="4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CH" sz="1600" b="1" dirty="0">
                  <a:latin typeface="Cambria" panose="02040503050406030204" pitchFamily="18" charset="0"/>
                </a:rPr>
                <a:t>Plane</a:t>
              </a:r>
              <a:r>
                <a:rPr lang="en-CH" sz="1600" b="1" baseline="-25000" dirty="0">
                  <a:latin typeface="Cambria" panose="02040503050406030204" pitchFamily="18" charset="0"/>
                </a:rPr>
                <a:t>3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F4E1956-2632-2242-85F7-8A91B7242584}"/>
                </a:ext>
              </a:extLst>
            </p:cNvPr>
            <p:cNvSpPr/>
            <p:nvPr/>
          </p:nvSpPr>
          <p:spPr bwMode="auto">
            <a:xfrm>
              <a:off x="2316290" y="4117285"/>
              <a:ext cx="4376738" cy="459707"/>
            </a:xfrm>
            <a:prstGeom prst="rect">
              <a:avLst/>
            </a:prstGeom>
            <a:solidFill>
              <a:srgbClr val="0070C0">
                <a:alpha val="3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sz="1600" b="1" dirty="0">
                  <a:latin typeface="Cambria" panose="02040503050406030204" pitchFamily="18" charset="0"/>
                </a:rPr>
                <a:t>Page Buffers</a:t>
              </a:r>
              <a:endParaRPr kumimoji="0" lang="en-CH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70A414EB-E483-974E-84F0-74FB35DF794B}"/>
                </a:ext>
              </a:extLst>
            </p:cNvPr>
            <p:cNvSpPr/>
            <p:nvPr/>
          </p:nvSpPr>
          <p:spPr bwMode="auto">
            <a:xfrm>
              <a:off x="2316290" y="4583053"/>
              <a:ext cx="4376738" cy="273083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sz="1600" b="1" dirty="0">
                  <a:latin typeface="Cambria" panose="02040503050406030204" pitchFamily="18" charset="0"/>
                </a:rPr>
                <a:t>Peripheral Circuits</a:t>
              </a:r>
              <a:endParaRPr kumimoji="0" lang="en-CH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ADC04DF-39C5-7045-8AF5-9F2645170844}"/>
                </a:ext>
              </a:extLst>
            </p:cNvPr>
            <p:cNvSpPr/>
            <p:nvPr/>
          </p:nvSpPr>
          <p:spPr bwMode="auto">
            <a:xfrm>
              <a:off x="2291959" y="2182200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6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EE6E7579-C0A3-1440-B493-7F0EC3316A22}"/>
                </a:ext>
              </a:extLst>
            </p:cNvPr>
            <p:cNvSpPr/>
            <p:nvPr/>
          </p:nvSpPr>
          <p:spPr bwMode="auto">
            <a:xfrm>
              <a:off x="3368328" y="2182200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6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17D42041-E82B-BE49-BCBA-12756C36F9B4}"/>
                </a:ext>
              </a:extLst>
            </p:cNvPr>
            <p:cNvSpPr/>
            <p:nvPr/>
          </p:nvSpPr>
          <p:spPr bwMode="auto">
            <a:xfrm>
              <a:off x="4501474" y="2182200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6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2B6C6113-AE42-F641-8BE2-5648214BC04C}"/>
                </a:ext>
              </a:extLst>
            </p:cNvPr>
            <p:cNvSpPr/>
            <p:nvPr/>
          </p:nvSpPr>
          <p:spPr bwMode="auto">
            <a:xfrm>
              <a:off x="5610740" y="2182200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6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EA6F2AE6-0FC4-544F-BB39-1D9F53BAD656}"/>
                </a:ext>
              </a:extLst>
            </p:cNvPr>
            <p:cNvSpPr/>
            <p:nvPr/>
          </p:nvSpPr>
          <p:spPr bwMode="auto">
            <a:xfrm>
              <a:off x="6675726" y="2182200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6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08CF4D3-C4EB-4E1D-A996-CE936A0BDBDC}"/>
              </a:ext>
            </a:extLst>
          </p:cNvPr>
          <p:cNvGrpSpPr/>
          <p:nvPr/>
        </p:nvGrpSpPr>
        <p:grpSpPr>
          <a:xfrm>
            <a:off x="2933700" y="3695700"/>
            <a:ext cx="3283416" cy="76200"/>
            <a:chOff x="2917095" y="3657600"/>
            <a:chExt cx="6566832" cy="76200"/>
          </a:xfrm>
          <a:solidFill>
            <a:schemeClr val="bg1"/>
          </a:solidFill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C3492F7-8AAC-47A7-9E71-83AA0C7EE8DC}"/>
                </a:ext>
              </a:extLst>
            </p:cNvPr>
            <p:cNvGrpSpPr/>
            <p:nvPr/>
          </p:nvGrpSpPr>
          <p:grpSpPr>
            <a:xfrm>
              <a:off x="2917095" y="3657600"/>
              <a:ext cx="3283416" cy="76200"/>
              <a:chOff x="2917095" y="3657600"/>
              <a:chExt cx="6566832" cy="76200"/>
            </a:xfrm>
            <a:grpFill/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0F372E40-E4A9-4313-993D-73E53A542FDC}"/>
                  </a:ext>
                </a:extLst>
              </p:cNvPr>
              <p:cNvSpPr/>
              <p:nvPr/>
            </p:nvSpPr>
            <p:spPr bwMode="auto">
              <a:xfrm>
                <a:off x="2917095" y="3657600"/>
                <a:ext cx="3283416" cy="76200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8DE56F2-085D-431D-A4DC-B44AA2A16147}"/>
                  </a:ext>
                </a:extLst>
              </p:cNvPr>
              <p:cNvSpPr/>
              <p:nvPr/>
            </p:nvSpPr>
            <p:spPr bwMode="auto">
              <a:xfrm>
                <a:off x="6200511" y="3657600"/>
                <a:ext cx="3283416" cy="76200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2E0F1833-9940-438B-B8F1-26757C4B4BD6}"/>
                </a:ext>
              </a:extLst>
            </p:cNvPr>
            <p:cNvGrpSpPr/>
            <p:nvPr/>
          </p:nvGrpSpPr>
          <p:grpSpPr>
            <a:xfrm>
              <a:off x="6200511" y="3657600"/>
              <a:ext cx="3283416" cy="76200"/>
              <a:chOff x="2917095" y="3657600"/>
              <a:chExt cx="6566832" cy="76200"/>
            </a:xfrm>
            <a:grpFill/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53DF0F68-E0CC-4CE5-B858-237CB0FA47E6}"/>
                  </a:ext>
                </a:extLst>
              </p:cNvPr>
              <p:cNvSpPr/>
              <p:nvPr/>
            </p:nvSpPr>
            <p:spPr bwMode="auto">
              <a:xfrm>
                <a:off x="2917095" y="3657600"/>
                <a:ext cx="3283416" cy="76200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7EC04DD0-EE08-46C6-9ECC-48C4CB293299}"/>
                  </a:ext>
                </a:extLst>
              </p:cNvPr>
              <p:cNvSpPr/>
              <p:nvPr/>
            </p:nvSpPr>
            <p:spPr bwMode="auto">
              <a:xfrm>
                <a:off x="6200511" y="3657600"/>
                <a:ext cx="3283416" cy="76200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</p:grp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C2955DD7-8494-466D-B787-676B35F8B2A1}"/>
              </a:ext>
            </a:extLst>
          </p:cNvPr>
          <p:cNvSpPr/>
          <p:nvPr/>
        </p:nvSpPr>
        <p:spPr>
          <a:xfrm>
            <a:off x="1600200" y="3535680"/>
            <a:ext cx="12600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Page buffer</a:t>
            </a:r>
            <a:endParaRPr lang="en-CH" sz="160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655FE8-6978-4AC5-8CE3-8A44B75A0DD2}"/>
              </a:ext>
            </a:extLst>
          </p:cNvPr>
          <p:cNvSpPr/>
          <p:nvPr/>
        </p:nvSpPr>
        <p:spPr bwMode="auto">
          <a:xfrm>
            <a:off x="2933700" y="4311912"/>
            <a:ext cx="820854" cy="76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249C885-3E57-49F0-812A-399B0B3E7C54}"/>
              </a:ext>
            </a:extLst>
          </p:cNvPr>
          <p:cNvSpPr/>
          <p:nvPr/>
        </p:nvSpPr>
        <p:spPr bwMode="auto">
          <a:xfrm>
            <a:off x="3754554" y="4311912"/>
            <a:ext cx="820854" cy="76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C62941F-788C-47B9-9608-455454659071}"/>
              </a:ext>
            </a:extLst>
          </p:cNvPr>
          <p:cNvSpPr/>
          <p:nvPr/>
        </p:nvSpPr>
        <p:spPr bwMode="auto">
          <a:xfrm>
            <a:off x="4575408" y="4311912"/>
            <a:ext cx="820854" cy="76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A7D4E94-D749-4F0D-A25D-BE1363442B53}"/>
              </a:ext>
            </a:extLst>
          </p:cNvPr>
          <p:cNvSpPr/>
          <p:nvPr/>
        </p:nvSpPr>
        <p:spPr bwMode="auto">
          <a:xfrm>
            <a:off x="5396262" y="4311912"/>
            <a:ext cx="820854" cy="76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F3CDEAA-09DD-4794-A0AB-897919D31952}"/>
              </a:ext>
            </a:extLst>
          </p:cNvPr>
          <p:cNvSpPr/>
          <p:nvPr/>
        </p:nvSpPr>
        <p:spPr bwMode="auto">
          <a:xfrm>
            <a:off x="2933700" y="3695700"/>
            <a:ext cx="820854" cy="76200"/>
          </a:xfrm>
          <a:prstGeom prst="rect">
            <a:avLst/>
          </a:prstGeom>
          <a:solidFill>
            <a:srgbClr val="CDEDF2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5273EE2-F3A1-4FF0-A4BE-DFA518710DD1}"/>
              </a:ext>
            </a:extLst>
          </p:cNvPr>
          <p:cNvSpPr/>
          <p:nvPr/>
        </p:nvSpPr>
        <p:spPr bwMode="auto">
          <a:xfrm>
            <a:off x="3754554" y="3695700"/>
            <a:ext cx="820854" cy="76200"/>
          </a:xfrm>
          <a:prstGeom prst="rect">
            <a:avLst/>
          </a:prstGeom>
          <a:solidFill>
            <a:srgbClr val="CDEDF2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58CFF11-9B2F-44A7-AE37-0FABC542F4BB}"/>
              </a:ext>
            </a:extLst>
          </p:cNvPr>
          <p:cNvSpPr/>
          <p:nvPr/>
        </p:nvSpPr>
        <p:spPr bwMode="auto">
          <a:xfrm>
            <a:off x="4575408" y="3695700"/>
            <a:ext cx="820854" cy="76200"/>
          </a:xfrm>
          <a:prstGeom prst="rect">
            <a:avLst/>
          </a:prstGeom>
          <a:solidFill>
            <a:srgbClr val="CDEDF2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2258E69-0127-4A36-AFED-2AE651662828}"/>
              </a:ext>
            </a:extLst>
          </p:cNvPr>
          <p:cNvSpPr/>
          <p:nvPr/>
        </p:nvSpPr>
        <p:spPr bwMode="auto">
          <a:xfrm>
            <a:off x="5396262" y="3695700"/>
            <a:ext cx="820854" cy="76200"/>
          </a:xfrm>
          <a:prstGeom prst="rect">
            <a:avLst/>
          </a:prstGeom>
          <a:solidFill>
            <a:srgbClr val="CDEDF2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827622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44444E-6 L 5E-6 0.1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0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44444E-6 L -1.94444E-6 0.1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00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44444E-6 L 1.11111E-6 0.1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0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44444E-6 L 4.16667E-6 0.1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To perform as many multi-plane operations as possible</a:t>
            </a:r>
          </a:p>
          <a:p>
            <a:pPr lvl="1"/>
            <a:r>
              <a:rPr lang="en-US" dirty="0"/>
              <a:t>Flush </a:t>
            </a:r>
            <a:r>
              <a:rPr lang="en-US" i="1" dirty="0" err="1">
                <a:solidFill>
                  <a:srgbClr val="C00000"/>
                </a:solidFill>
              </a:rPr>
              <a:t>N</a:t>
            </a:r>
            <a:r>
              <a:rPr lang="en-US" baseline="-25000" dirty="0" err="1">
                <a:solidFill>
                  <a:srgbClr val="C00000"/>
                </a:solidFill>
              </a:rPr>
              <a:t>plane</a:t>
            </a:r>
            <a:r>
              <a:rPr lang="en-US" baseline="-25000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pages </a:t>
            </a:r>
            <a:r>
              <a:rPr lang="en-US" dirty="0"/>
              <a:t>at once after buffering them</a:t>
            </a:r>
          </a:p>
          <a:p>
            <a:pPr lvl="1"/>
            <a:r>
              <a:rPr lang="en-US" dirty="0"/>
              <a:t>Need to keep the write points of all planes to be the same</a:t>
            </a:r>
          </a:p>
          <a:p>
            <a:pPr lvl="2"/>
            <a:r>
              <a:rPr lang="en-US" sz="2200" dirty="0">
                <a:solidFill>
                  <a:srgbClr val="C00000"/>
                </a:solidFill>
              </a:rPr>
              <a:t>Superblock-based block management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9677" y="41819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Multi-Plane-Aware Data Placement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22F5E5-F77E-4941-809C-EEA528FB582C}"/>
              </a:ext>
            </a:extLst>
          </p:cNvPr>
          <p:cNvGrpSpPr/>
          <p:nvPr/>
        </p:nvGrpSpPr>
        <p:grpSpPr>
          <a:xfrm>
            <a:off x="2917095" y="4266797"/>
            <a:ext cx="3309810" cy="2022145"/>
            <a:chOff x="2252790" y="2124921"/>
            <a:chExt cx="4521200" cy="2762250"/>
          </a:xfrm>
        </p:grpSpPr>
        <p:pic>
          <p:nvPicPr>
            <p:cNvPr id="52" name="Picture 51" descr="A picture containing building&#10;&#10;Description automatically generated">
              <a:extLst>
                <a:ext uri="{FF2B5EF4-FFF2-40B4-BE49-F238E27FC236}">
                  <a16:creationId xmlns:a16="http://schemas.microsoft.com/office/drawing/2014/main" id="{A7023433-36CB-6742-9D0F-6EB5FCC66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2790" y="2124921"/>
              <a:ext cx="4521200" cy="2762250"/>
            </a:xfrm>
            <a:prstGeom prst="rect">
              <a:avLst/>
            </a:prstGeom>
          </p:spPr>
        </p:pic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21ADDB5-2770-E24F-A1CF-357D99373CC9}"/>
                </a:ext>
              </a:extLst>
            </p:cNvPr>
            <p:cNvSpPr/>
            <p:nvPr/>
          </p:nvSpPr>
          <p:spPr bwMode="auto">
            <a:xfrm>
              <a:off x="2354390" y="2182200"/>
              <a:ext cx="990600" cy="1935085"/>
            </a:xfrm>
            <a:prstGeom prst="rect">
              <a:avLst/>
            </a:prstGeom>
            <a:solidFill>
              <a:schemeClr val="bg1">
                <a:lumMod val="95000"/>
                <a:alpha val="4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sz="1600" b="1" dirty="0">
                  <a:latin typeface="Cambria" panose="02040503050406030204" pitchFamily="18" charset="0"/>
                </a:rPr>
                <a:t>Plane</a:t>
              </a:r>
              <a:r>
                <a:rPr lang="en-CH" sz="1600" b="1" baseline="-25000" dirty="0">
                  <a:latin typeface="Cambria" panose="02040503050406030204" pitchFamily="18" charset="0"/>
                </a:rPr>
                <a:t>0</a:t>
              </a:r>
              <a:endParaRPr kumimoji="0" lang="en-CH" sz="16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A1ABF72-EDC3-CE4B-8168-C92D9F5049DC}"/>
                </a:ext>
              </a:extLst>
            </p:cNvPr>
            <p:cNvSpPr/>
            <p:nvPr/>
          </p:nvSpPr>
          <p:spPr bwMode="auto">
            <a:xfrm>
              <a:off x="3470872" y="2182200"/>
              <a:ext cx="990600" cy="1935085"/>
            </a:xfrm>
            <a:prstGeom prst="rect">
              <a:avLst/>
            </a:prstGeom>
            <a:solidFill>
              <a:schemeClr val="bg1">
                <a:lumMod val="95000"/>
                <a:alpha val="4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CH" sz="1600" b="1" dirty="0">
                  <a:latin typeface="Cambria" panose="02040503050406030204" pitchFamily="18" charset="0"/>
                </a:rPr>
                <a:t>Plane</a:t>
              </a:r>
              <a:r>
                <a:rPr lang="en-CH" sz="1600" b="1" baseline="-25000" dirty="0"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213801BF-81E8-A649-AC83-7809C9717431}"/>
                </a:ext>
              </a:extLst>
            </p:cNvPr>
            <p:cNvSpPr/>
            <p:nvPr/>
          </p:nvSpPr>
          <p:spPr bwMode="auto">
            <a:xfrm>
              <a:off x="4602039" y="2182200"/>
              <a:ext cx="990600" cy="1935085"/>
            </a:xfrm>
            <a:prstGeom prst="rect">
              <a:avLst/>
            </a:prstGeom>
            <a:solidFill>
              <a:schemeClr val="bg1">
                <a:lumMod val="95000"/>
                <a:alpha val="4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CH" sz="1600" b="1" dirty="0">
                  <a:latin typeface="Cambria" panose="02040503050406030204" pitchFamily="18" charset="0"/>
                </a:rPr>
                <a:t>Plane</a:t>
              </a:r>
              <a:r>
                <a:rPr lang="en-CH" sz="1600" b="1" baseline="-25000" dirty="0">
                  <a:latin typeface="Cambria" panose="02040503050406030204" pitchFamily="18" charset="0"/>
                </a:rPr>
                <a:t>2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BF1EDD0-33B5-E249-A37D-64BE23D63872}"/>
                </a:ext>
              </a:extLst>
            </p:cNvPr>
            <p:cNvSpPr/>
            <p:nvPr/>
          </p:nvSpPr>
          <p:spPr bwMode="auto">
            <a:xfrm>
              <a:off x="5690883" y="2182200"/>
              <a:ext cx="990600" cy="1935085"/>
            </a:xfrm>
            <a:prstGeom prst="rect">
              <a:avLst/>
            </a:prstGeom>
            <a:solidFill>
              <a:schemeClr val="bg1">
                <a:lumMod val="95000"/>
                <a:alpha val="4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CH" sz="1600" b="1" dirty="0">
                  <a:latin typeface="Cambria" panose="02040503050406030204" pitchFamily="18" charset="0"/>
                </a:rPr>
                <a:t>Plane</a:t>
              </a:r>
              <a:r>
                <a:rPr lang="en-CH" sz="1600" b="1" baseline="-25000" dirty="0">
                  <a:latin typeface="Cambria" panose="02040503050406030204" pitchFamily="18" charset="0"/>
                </a:rPr>
                <a:t>3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2F4E1956-2632-2242-85F7-8A91B7242584}"/>
                </a:ext>
              </a:extLst>
            </p:cNvPr>
            <p:cNvSpPr/>
            <p:nvPr/>
          </p:nvSpPr>
          <p:spPr bwMode="auto">
            <a:xfrm>
              <a:off x="2316290" y="4117285"/>
              <a:ext cx="4376738" cy="459707"/>
            </a:xfrm>
            <a:prstGeom prst="rect">
              <a:avLst/>
            </a:prstGeom>
            <a:solidFill>
              <a:srgbClr val="0070C0">
                <a:alpha val="3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sz="1600" b="1" dirty="0">
                  <a:latin typeface="Cambria" panose="02040503050406030204" pitchFamily="18" charset="0"/>
                </a:rPr>
                <a:t>Page Buffers</a:t>
              </a:r>
              <a:endParaRPr kumimoji="0" lang="en-CH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70A414EB-E483-974E-84F0-74FB35DF794B}"/>
                </a:ext>
              </a:extLst>
            </p:cNvPr>
            <p:cNvSpPr/>
            <p:nvPr/>
          </p:nvSpPr>
          <p:spPr bwMode="auto">
            <a:xfrm>
              <a:off x="2316290" y="4583053"/>
              <a:ext cx="4376738" cy="273083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CH" sz="1600" b="1" dirty="0">
                  <a:latin typeface="Cambria" panose="02040503050406030204" pitchFamily="18" charset="0"/>
                </a:rPr>
                <a:t>Peripheral Circuits</a:t>
              </a:r>
              <a:endParaRPr kumimoji="0" lang="en-CH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ADC04DF-39C5-7045-8AF5-9F2645170844}"/>
                </a:ext>
              </a:extLst>
            </p:cNvPr>
            <p:cNvSpPr/>
            <p:nvPr/>
          </p:nvSpPr>
          <p:spPr bwMode="auto">
            <a:xfrm>
              <a:off x="2291959" y="2182200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6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EE6E7579-C0A3-1440-B493-7F0EC3316A22}"/>
                </a:ext>
              </a:extLst>
            </p:cNvPr>
            <p:cNvSpPr/>
            <p:nvPr/>
          </p:nvSpPr>
          <p:spPr bwMode="auto">
            <a:xfrm>
              <a:off x="3368328" y="2182200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6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17D42041-E82B-BE49-BCBA-12756C36F9B4}"/>
                </a:ext>
              </a:extLst>
            </p:cNvPr>
            <p:cNvSpPr/>
            <p:nvPr/>
          </p:nvSpPr>
          <p:spPr bwMode="auto">
            <a:xfrm>
              <a:off x="4501474" y="2182200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6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2B6C6113-AE42-F641-8BE2-5648214BC04C}"/>
                </a:ext>
              </a:extLst>
            </p:cNvPr>
            <p:cNvSpPr/>
            <p:nvPr/>
          </p:nvSpPr>
          <p:spPr bwMode="auto">
            <a:xfrm>
              <a:off x="5610740" y="2182200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6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EA6F2AE6-0FC4-544F-BB39-1D9F53BAD656}"/>
                </a:ext>
              </a:extLst>
            </p:cNvPr>
            <p:cNvSpPr/>
            <p:nvPr/>
          </p:nvSpPr>
          <p:spPr bwMode="auto">
            <a:xfrm>
              <a:off x="6675726" y="2182200"/>
              <a:ext cx="62211" cy="1935085"/>
            </a:xfrm>
            <a:prstGeom prst="rect">
              <a:avLst/>
            </a:prstGeom>
            <a:solidFill>
              <a:srgbClr val="FF0000">
                <a:alpha val="45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600" b="1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08CF4D3-C4EB-4E1D-A996-CE936A0BDBDC}"/>
              </a:ext>
            </a:extLst>
          </p:cNvPr>
          <p:cNvGrpSpPr/>
          <p:nvPr/>
        </p:nvGrpSpPr>
        <p:grpSpPr>
          <a:xfrm>
            <a:off x="2933700" y="3695700"/>
            <a:ext cx="3283416" cy="76200"/>
            <a:chOff x="2917095" y="3657600"/>
            <a:chExt cx="6566832" cy="76200"/>
          </a:xfrm>
          <a:solidFill>
            <a:schemeClr val="bg1"/>
          </a:solidFill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C3492F7-8AAC-47A7-9E71-83AA0C7EE8DC}"/>
                </a:ext>
              </a:extLst>
            </p:cNvPr>
            <p:cNvGrpSpPr/>
            <p:nvPr/>
          </p:nvGrpSpPr>
          <p:grpSpPr>
            <a:xfrm>
              <a:off x="2917095" y="3657600"/>
              <a:ext cx="3283416" cy="76200"/>
              <a:chOff x="2917095" y="3657600"/>
              <a:chExt cx="6566832" cy="76200"/>
            </a:xfrm>
            <a:grpFill/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0F372E40-E4A9-4313-993D-73E53A542FDC}"/>
                  </a:ext>
                </a:extLst>
              </p:cNvPr>
              <p:cNvSpPr/>
              <p:nvPr/>
            </p:nvSpPr>
            <p:spPr bwMode="auto">
              <a:xfrm>
                <a:off x="2917095" y="3657600"/>
                <a:ext cx="3283416" cy="76200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8DE56F2-085D-431D-A4DC-B44AA2A16147}"/>
                  </a:ext>
                </a:extLst>
              </p:cNvPr>
              <p:cNvSpPr/>
              <p:nvPr/>
            </p:nvSpPr>
            <p:spPr bwMode="auto">
              <a:xfrm>
                <a:off x="6200511" y="3657600"/>
                <a:ext cx="3283416" cy="76200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2E0F1833-9940-438B-B8F1-26757C4B4BD6}"/>
                </a:ext>
              </a:extLst>
            </p:cNvPr>
            <p:cNvGrpSpPr/>
            <p:nvPr/>
          </p:nvGrpSpPr>
          <p:grpSpPr>
            <a:xfrm>
              <a:off x="6200511" y="3657600"/>
              <a:ext cx="3283416" cy="76200"/>
              <a:chOff x="2917095" y="3657600"/>
              <a:chExt cx="6566832" cy="76200"/>
            </a:xfrm>
            <a:grpFill/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53DF0F68-E0CC-4CE5-B858-237CB0FA47E6}"/>
                  </a:ext>
                </a:extLst>
              </p:cNvPr>
              <p:cNvSpPr/>
              <p:nvPr/>
            </p:nvSpPr>
            <p:spPr bwMode="auto">
              <a:xfrm>
                <a:off x="2917095" y="3657600"/>
                <a:ext cx="3283416" cy="76200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7EC04DD0-EE08-46C6-9ECC-48C4CB293299}"/>
                  </a:ext>
                </a:extLst>
              </p:cNvPr>
              <p:cNvSpPr/>
              <p:nvPr/>
            </p:nvSpPr>
            <p:spPr bwMode="auto">
              <a:xfrm>
                <a:off x="6200511" y="3657600"/>
                <a:ext cx="3283416" cy="76200"/>
              </a:xfrm>
              <a:prstGeom prst="rect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1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mbria" panose="02040503050406030204" pitchFamily="18" charset="0"/>
                </a:endParaRPr>
              </a:p>
            </p:txBody>
          </p:sp>
        </p:grp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C2955DD7-8494-466D-B787-676B35F8B2A1}"/>
              </a:ext>
            </a:extLst>
          </p:cNvPr>
          <p:cNvSpPr/>
          <p:nvPr/>
        </p:nvSpPr>
        <p:spPr>
          <a:xfrm>
            <a:off x="1600200" y="3535680"/>
            <a:ext cx="12600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Page buffer</a:t>
            </a:r>
            <a:endParaRPr lang="en-CH" sz="160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D6655FE8-6978-4AC5-8CE3-8A44B75A0DD2}"/>
              </a:ext>
            </a:extLst>
          </p:cNvPr>
          <p:cNvSpPr/>
          <p:nvPr/>
        </p:nvSpPr>
        <p:spPr bwMode="auto">
          <a:xfrm>
            <a:off x="2933700" y="4311912"/>
            <a:ext cx="820854" cy="76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6249C885-3E57-49F0-812A-399B0B3E7C54}"/>
              </a:ext>
            </a:extLst>
          </p:cNvPr>
          <p:cNvSpPr/>
          <p:nvPr/>
        </p:nvSpPr>
        <p:spPr bwMode="auto">
          <a:xfrm>
            <a:off x="3754554" y="4311912"/>
            <a:ext cx="820854" cy="76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C62941F-788C-47B9-9608-455454659071}"/>
              </a:ext>
            </a:extLst>
          </p:cNvPr>
          <p:cNvSpPr/>
          <p:nvPr/>
        </p:nvSpPr>
        <p:spPr bwMode="auto">
          <a:xfrm>
            <a:off x="4575408" y="4311912"/>
            <a:ext cx="820854" cy="76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A7D4E94-D749-4F0D-A25D-BE1363442B53}"/>
              </a:ext>
            </a:extLst>
          </p:cNvPr>
          <p:cNvSpPr/>
          <p:nvPr/>
        </p:nvSpPr>
        <p:spPr bwMode="auto">
          <a:xfrm>
            <a:off x="5396262" y="4311912"/>
            <a:ext cx="820854" cy="762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F3CDEAA-09DD-4794-A0AB-897919D31952}"/>
              </a:ext>
            </a:extLst>
          </p:cNvPr>
          <p:cNvSpPr/>
          <p:nvPr/>
        </p:nvSpPr>
        <p:spPr bwMode="auto">
          <a:xfrm>
            <a:off x="2933700" y="3695700"/>
            <a:ext cx="820854" cy="76200"/>
          </a:xfrm>
          <a:prstGeom prst="rect">
            <a:avLst/>
          </a:prstGeom>
          <a:solidFill>
            <a:srgbClr val="FFC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5273EE2-F3A1-4FF0-A4BE-DFA518710DD1}"/>
              </a:ext>
            </a:extLst>
          </p:cNvPr>
          <p:cNvSpPr/>
          <p:nvPr/>
        </p:nvSpPr>
        <p:spPr bwMode="auto">
          <a:xfrm>
            <a:off x="3754554" y="3695700"/>
            <a:ext cx="820854" cy="76200"/>
          </a:xfrm>
          <a:prstGeom prst="rect">
            <a:avLst/>
          </a:prstGeom>
          <a:solidFill>
            <a:srgbClr val="FFC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58CFF11-9B2F-44A7-AE37-0FABC542F4BB}"/>
              </a:ext>
            </a:extLst>
          </p:cNvPr>
          <p:cNvSpPr/>
          <p:nvPr/>
        </p:nvSpPr>
        <p:spPr bwMode="auto">
          <a:xfrm>
            <a:off x="4575408" y="3695700"/>
            <a:ext cx="820854" cy="76200"/>
          </a:xfrm>
          <a:prstGeom prst="rect">
            <a:avLst/>
          </a:prstGeom>
          <a:solidFill>
            <a:srgbClr val="FFC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2258E69-0127-4A36-AFED-2AE651662828}"/>
              </a:ext>
            </a:extLst>
          </p:cNvPr>
          <p:cNvSpPr/>
          <p:nvPr/>
        </p:nvSpPr>
        <p:spPr bwMode="auto">
          <a:xfrm>
            <a:off x="5396262" y="3695700"/>
            <a:ext cx="820854" cy="76200"/>
          </a:xfrm>
          <a:prstGeom prst="rect">
            <a:avLst/>
          </a:prstGeom>
          <a:solidFill>
            <a:srgbClr val="FFC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5FEA76A-2222-40D5-8F26-C1353404EF97}"/>
              </a:ext>
            </a:extLst>
          </p:cNvPr>
          <p:cNvSpPr/>
          <p:nvPr/>
        </p:nvSpPr>
        <p:spPr bwMode="auto">
          <a:xfrm>
            <a:off x="2933700" y="4388112"/>
            <a:ext cx="820854" cy="76200"/>
          </a:xfrm>
          <a:prstGeom prst="rect">
            <a:avLst/>
          </a:prstGeom>
          <a:solidFill>
            <a:srgbClr val="CDEDF2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DB46759-B1F6-4413-9A3E-6DF3CA8541AE}"/>
              </a:ext>
            </a:extLst>
          </p:cNvPr>
          <p:cNvSpPr/>
          <p:nvPr/>
        </p:nvSpPr>
        <p:spPr bwMode="auto">
          <a:xfrm>
            <a:off x="3754554" y="4388112"/>
            <a:ext cx="820854" cy="76200"/>
          </a:xfrm>
          <a:prstGeom prst="rect">
            <a:avLst/>
          </a:prstGeom>
          <a:solidFill>
            <a:srgbClr val="CDEDF2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8EA668A-1E35-495D-B271-10F90A3C6006}"/>
              </a:ext>
            </a:extLst>
          </p:cNvPr>
          <p:cNvSpPr/>
          <p:nvPr/>
        </p:nvSpPr>
        <p:spPr bwMode="auto">
          <a:xfrm>
            <a:off x="4575408" y="4388112"/>
            <a:ext cx="820854" cy="76200"/>
          </a:xfrm>
          <a:prstGeom prst="rect">
            <a:avLst/>
          </a:prstGeom>
          <a:solidFill>
            <a:srgbClr val="CDEDF2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34D56ED-C007-4C9E-894B-26F56B3611E2}"/>
              </a:ext>
            </a:extLst>
          </p:cNvPr>
          <p:cNvSpPr/>
          <p:nvPr/>
        </p:nvSpPr>
        <p:spPr bwMode="auto">
          <a:xfrm>
            <a:off x="5396262" y="4388112"/>
            <a:ext cx="820854" cy="76200"/>
          </a:xfrm>
          <a:prstGeom prst="rect">
            <a:avLst/>
          </a:prstGeom>
          <a:solidFill>
            <a:srgbClr val="CDEDF2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209219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44444E-6 L 5E-6 0.11112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44444E-6 L -1.94444E-6 0.11112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44444E-6 L 1.11111E-6 0.11112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44444E-6 L 4.16667E-6 0.11112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Recap: For reducing the performance overhead of garbage collection, the FTL can </a:t>
            </a:r>
            <a:r>
              <a:rPr lang="en-US" dirty="0">
                <a:solidFill>
                  <a:schemeClr val="accent2"/>
                </a:solidFill>
              </a:rPr>
              <a:t>select the block with the largest number of invalid pages </a:t>
            </a:r>
            <a:r>
              <a:rPr lang="en-US" dirty="0"/>
              <a:t>(called a </a:t>
            </a:r>
            <a:r>
              <a:rPr lang="en-US" dirty="0">
                <a:solidFill>
                  <a:srgbClr val="0070C0"/>
                </a:solidFill>
              </a:rPr>
              <a:t>greedy policy</a:t>
            </a:r>
            <a:r>
              <a:rPr lang="en-US" dirty="0"/>
              <a:t>).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C53DA67-E771-A14F-9FB0-57BE7F12D4C0}"/>
              </a:ext>
            </a:extLst>
          </p:cNvPr>
          <p:cNvSpPr/>
          <p:nvPr/>
        </p:nvSpPr>
        <p:spPr bwMode="auto">
          <a:xfrm>
            <a:off x="4213569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9677" y="41819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Multi-Plane-Aware Block Management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D640CAE-0737-E741-8296-D2E62A3CA7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399263"/>
              </p:ext>
            </p:extLst>
          </p:nvPr>
        </p:nvGraphicFramePr>
        <p:xfrm>
          <a:off x="4324350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75BE401D-973C-8E41-A8C7-A4CC9B9D494D}"/>
              </a:ext>
            </a:extLst>
          </p:cNvPr>
          <p:cNvSpPr/>
          <p:nvPr/>
        </p:nvSpPr>
        <p:spPr>
          <a:xfrm>
            <a:off x="3257441" y="2514600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9F2B0-7BF1-8147-B785-AEE9BD7B6525}"/>
              </a:ext>
            </a:extLst>
          </p:cNvPr>
          <p:cNvSpPr/>
          <p:nvPr/>
        </p:nvSpPr>
        <p:spPr>
          <a:xfrm>
            <a:off x="3257441" y="31225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E7EE0A-8DD5-A844-BA2D-6682F1B40397}"/>
              </a:ext>
            </a:extLst>
          </p:cNvPr>
          <p:cNvSpPr/>
          <p:nvPr/>
        </p:nvSpPr>
        <p:spPr>
          <a:xfrm>
            <a:off x="3257441" y="5428585"/>
            <a:ext cx="9284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-1</a:t>
            </a:r>
            <a:endParaRPr lang="en-CH" sz="1600" baseline="-25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71B04F-D3ED-1F4A-9DA4-E8BDD7E12EF9}"/>
              </a:ext>
            </a:extLst>
          </p:cNvPr>
          <p:cNvSpPr/>
          <p:nvPr/>
        </p:nvSpPr>
        <p:spPr>
          <a:xfrm rot="5400000">
            <a:off x="4459641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821E72-2745-B847-9B0E-9BA13D765989}"/>
              </a:ext>
            </a:extLst>
          </p:cNvPr>
          <p:cNvSpPr/>
          <p:nvPr/>
        </p:nvSpPr>
        <p:spPr>
          <a:xfrm>
            <a:off x="4213569" y="6019800"/>
            <a:ext cx="7168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endParaRPr lang="en-CH" sz="1600" baseline="-25000" dirty="0"/>
          </a:p>
        </p:txBody>
      </p:sp>
      <p:graphicFrame>
        <p:nvGraphicFramePr>
          <p:cNvPr id="16" name="Table 5">
            <a:extLst>
              <a:ext uri="{FF2B5EF4-FFF2-40B4-BE49-F238E27FC236}">
                <a16:creationId xmlns:a16="http://schemas.microsoft.com/office/drawing/2014/main" id="{07D89CB4-5F07-EB4B-B070-C3D745630A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309759"/>
              </p:ext>
            </p:extLst>
          </p:nvPr>
        </p:nvGraphicFramePr>
        <p:xfrm>
          <a:off x="4324350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6E7F2048-161F-7549-B173-45FE2D3286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478221"/>
              </p:ext>
            </p:extLst>
          </p:nvPr>
        </p:nvGraphicFramePr>
        <p:xfrm>
          <a:off x="4324350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0B7093B5-4ABE-6448-9678-A3276596C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309759"/>
              </p:ext>
            </p:extLst>
          </p:nvPr>
        </p:nvGraphicFramePr>
        <p:xfrm>
          <a:off x="4324350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07F6D76E-F9EC-BD40-B1EE-3C5A5C51FE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478221"/>
              </p:ext>
            </p:extLst>
          </p:nvPr>
        </p:nvGraphicFramePr>
        <p:xfrm>
          <a:off x="4324350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97AAE6CB-B1F1-4748-81E9-BF9D973CE32D}"/>
              </a:ext>
            </a:extLst>
          </p:cNvPr>
          <p:cNvSpPr/>
          <p:nvPr/>
        </p:nvSpPr>
        <p:spPr>
          <a:xfrm>
            <a:off x="3257441" y="37321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2</a:t>
            </a:r>
            <a:endParaRPr lang="en-CH" sz="1600" baseline="-25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6D6E82F-4D55-0F44-A168-FC05917D4A20}"/>
              </a:ext>
            </a:extLst>
          </p:cNvPr>
          <p:cNvSpPr/>
          <p:nvPr/>
        </p:nvSpPr>
        <p:spPr>
          <a:xfrm>
            <a:off x="3257441" y="4818985"/>
            <a:ext cx="9332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-2</a:t>
            </a:r>
            <a:endParaRPr lang="en-CH" sz="1600" baseline="-25000" dirty="0"/>
          </a:p>
        </p:txBody>
      </p:sp>
    </p:spTree>
    <p:extLst>
      <p:ext uri="{BB962C8B-B14F-4D97-AF65-F5344CB8AC3E}">
        <p14:creationId xmlns:p14="http://schemas.microsoft.com/office/powerpoint/2010/main" val="3454622054"/>
      </p:ext>
    </p:extLst>
  </p:cSld>
  <p:clrMapOvr>
    <a:masterClrMapping/>
  </p:clrMapOvr>
  <p:transition spd="slow" advClick="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Recap: For reducing the performance overhead of garbage collection, the FTL can </a:t>
            </a:r>
            <a:r>
              <a:rPr lang="en-US" dirty="0">
                <a:solidFill>
                  <a:schemeClr val="accent2"/>
                </a:solidFill>
              </a:rPr>
              <a:t>select the block with the largest number of invalid pages </a:t>
            </a:r>
            <a:r>
              <a:rPr lang="en-US" dirty="0"/>
              <a:t>(called a </a:t>
            </a:r>
            <a:r>
              <a:rPr lang="en-US" dirty="0">
                <a:solidFill>
                  <a:srgbClr val="0070C0"/>
                </a:solidFill>
              </a:rPr>
              <a:t>greedy policy</a:t>
            </a:r>
            <a:r>
              <a:rPr lang="en-US" dirty="0"/>
              <a:t>).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C53DA67-E771-A14F-9FB0-57BE7F12D4C0}"/>
              </a:ext>
            </a:extLst>
          </p:cNvPr>
          <p:cNvSpPr/>
          <p:nvPr/>
        </p:nvSpPr>
        <p:spPr bwMode="auto">
          <a:xfrm>
            <a:off x="4213569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9677" y="41819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Multi-Plane-Aware Block Management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D640CAE-0737-E741-8296-D2E62A3CA7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944493"/>
              </p:ext>
            </p:extLst>
          </p:nvPr>
        </p:nvGraphicFramePr>
        <p:xfrm>
          <a:off x="4324350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75BE401D-973C-8E41-A8C7-A4CC9B9D494D}"/>
              </a:ext>
            </a:extLst>
          </p:cNvPr>
          <p:cNvSpPr/>
          <p:nvPr/>
        </p:nvSpPr>
        <p:spPr>
          <a:xfrm>
            <a:off x="3257441" y="2514600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9F2B0-7BF1-8147-B785-AEE9BD7B6525}"/>
              </a:ext>
            </a:extLst>
          </p:cNvPr>
          <p:cNvSpPr/>
          <p:nvPr/>
        </p:nvSpPr>
        <p:spPr>
          <a:xfrm>
            <a:off x="3257441" y="31225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E7EE0A-8DD5-A844-BA2D-6682F1B40397}"/>
              </a:ext>
            </a:extLst>
          </p:cNvPr>
          <p:cNvSpPr/>
          <p:nvPr/>
        </p:nvSpPr>
        <p:spPr>
          <a:xfrm>
            <a:off x="3257441" y="5428585"/>
            <a:ext cx="9284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-1</a:t>
            </a:r>
            <a:endParaRPr lang="en-CH" sz="1600" baseline="-25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71B04F-D3ED-1F4A-9DA4-E8BDD7E12EF9}"/>
              </a:ext>
            </a:extLst>
          </p:cNvPr>
          <p:cNvSpPr/>
          <p:nvPr/>
        </p:nvSpPr>
        <p:spPr>
          <a:xfrm rot="5400000">
            <a:off x="4459641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821E72-2745-B847-9B0E-9BA13D765989}"/>
              </a:ext>
            </a:extLst>
          </p:cNvPr>
          <p:cNvSpPr/>
          <p:nvPr/>
        </p:nvSpPr>
        <p:spPr>
          <a:xfrm>
            <a:off x="4213569" y="6019800"/>
            <a:ext cx="7168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endParaRPr lang="en-CH" sz="1600" baseline="-25000" dirty="0"/>
          </a:p>
        </p:txBody>
      </p:sp>
      <p:graphicFrame>
        <p:nvGraphicFramePr>
          <p:cNvPr id="16" name="Table 5">
            <a:extLst>
              <a:ext uri="{FF2B5EF4-FFF2-40B4-BE49-F238E27FC236}">
                <a16:creationId xmlns:a16="http://schemas.microsoft.com/office/drawing/2014/main" id="{07D89CB4-5F07-EB4B-B070-C3D745630A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091886"/>
              </p:ext>
            </p:extLst>
          </p:nvPr>
        </p:nvGraphicFramePr>
        <p:xfrm>
          <a:off x="4324350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6E7F2048-161F-7549-B173-45FE2D3286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8384447"/>
              </p:ext>
            </p:extLst>
          </p:nvPr>
        </p:nvGraphicFramePr>
        <p:xfrm>
          <a:off x="4324350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0B7093B5-4ABE-6448-9678-A3276596C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269540"/>
              </p:ext>
            </p:extLst>
          </p:nvPr>
        </p:nvGraphicFramePr>
        <p:xfrm>
          <a:off x="4324350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07F6D76E-F9EC-BD40-B1EE-3C5A5C51FEB3}"/>
              </a:ext>
            </a:extLst>
          </p:cNvPr>
          <p:cNvGraphicFramePr>
            <a:graphicFrameLocks noGrp="1"/>
          </p:cNvGraphicFramePr>
          <p:nvPr/>
        </p:nvGraphicFramePr>
        <p:xfrm>
          <a:off x="4324350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97AAE6CB-B1F1-4748-81E9-BF9D973CE32D}"/>
              </a:ext>
            </a:extLst>
          </p:cNvPr>
          <p:cNvSpPr/>
          <p:nvPr/>
        </p:nvSpPr>
        <p:spPr>
          <a:xfrm>
            <a:off x="3257441" y="37321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2</a:t>
            </a:r>
            <a:endParaRPr lang="en-CH" sz="1600" baseline="-25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6D6E82F-4D55-0F44-A168-FC05917D4A20}"/>
              </a:ext>
            </a:extLst>
          </p:cNvPr>
          <p:cNvSpPr/>
          <p:nvPr/>
        </p:nvSpPr>
        <p:spPr>
          <a:xfrm>
            <a:off x="3257441" y="4818985"/>
            <a:ext cx="9332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-2</a:t>
            </a:r>
            <a:endParaRPr lang="en-CH" sz="1600" baseline="-250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44AD437-EE3F-064A-9F46-718505978C1A}"/>
              </a:ext>
            </a:extLst>
          </p:cNvPr>
          <p:cNvGrpSpPr/>
          <p:nvPr/>
        </p:nvGrpSpPr>
        <p:grpSpPr>
          <a:xfrm>
            <a:off x="1779178" y="2514600"/>
            <a:ext cx="4474470" cy="2717502"/>
            <a:chOff x="1779178" y="2514600"/>
            <a:chExt cx="4474470" cy="2717502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121CB8E-8F88-4947-8B91-4EA50EA218D5}"/>
                </a:ext>
              </a:extLst>
            </p:cNvPr>
            <p:cNvSpPr/>
            <p:nvPr/>
          </p:nvSpPr>
          <p:spPr>
            <a:xfrm>
              <a:off x="5089547" y="2514600"/>
              <a:ext cx="11641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i="1" dirty="0">
                  <a:solidFill>
                    <a:schemeClr val="accent2"/>
                  </a:solidFill>
                  <a:latin typeface="Cambria" panose="02040503050406030204" pitchFamily="18" charset="0"/>
                </a:rPr>
                <a:t>N</a:t>
              </a:r>
              <a:r>
                <a:rPr lang="en-US" sz="1600" b="1" baseline="-25000" dirty="0">
                  <a:solidFill>
                    <a:schemeClr val="accent2"/>
                  </a:solidFill>
                  <a:latin typeface="Cambria" panose="02040503050406030204" pitchFamily="18" charset="0"/>
                </a:rPr>
                <a:t>INVALID </a:t>
              </a:r>
              <a:r>
                <a:rPr lang="en-US" sz="1600" b="1" dirty="0">
                  <a:solidFill>
                    <a:schemeClr val="accent2"/>
                  </a:solidFill>
                  <a:latin typeface="Cambria" panose="02040503050406030204" pitchFamily="18" charset="0"/>
                </a:rPr>
                <a:t>= 3</a:t>
              </a:r>
              <a:endParaRPr lang="en-CH" sz="1600" i="1" baseline="-25000" dirty="0">
                <a:solidFill>
                  <a:schemeClr val="accent2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D0DFC27-B0F6-D642-97F5-3FD3CA337DD4}"/>
                </a:ext>
              </a:extLst>
            </p:cNvPr>
            <p:cNvSpPr/>
            <p:nvPr/>
          </p:nvSpPr>
          <p:spPr>
            <a:xfrm>
              <a:off x="5089547" y="3126719"/>
              <a:ext cx="11641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i="1" dirty="0">
                  <a:solidFill>
                    <a:schemeClr val="accent2"/>
                  </a:solidFill>
                  <a:latin typeface="Cambria" panose="02040503050406030204" pitchFamily="18" charset="0"/>
                </a:rPr>
                <a:t>N</a:t>
              </a:r>
              <a:r>
                <a:rPr lang="en-US" sz="1600" b="1" baseline="-25000" dirty="0">
                  <a:solidFill>
                    <a:schemeClr val="accent2"/>
                  </a:solidFill>
                  <a:latin typeface="Cambria" panose="02040503050406030204" pitchFamily="18" charset="0"/>
                </a:rPr>
                <a:t>INVALID </a:t>
              </a:r>
              <a:r>
                <a:rPr lang="en-US" sz="1600" b="1" dirty="0">
                  <a:solidFill>
                    <a:schemeClr val="accent2"/>
                  </a:solidFill>
                  <a:latin typeface="Cambria" panose="02040503050406030204" pitchFamily="18" charset="0"/>
                </a:rPr>
                <a:t>= 2</a:t>
              </a:r>
              <a:endParaRPr lang="en-CH" sz="1600" i="1" baseline="-25000" dirty="0">
                <a:solidFill>
                  <a:schemeClr val="accent2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0376C9D-E0BD-BE42-BEF2-6D4D1B8A1989}"/>
                </a:ext>
              </a:extLst>
            </p:cNvPr>
            <p:cNvSpPr/>
            <p:nvPr/>
          </p:nvSpPr>
          <p:spPr>
            <a:xfrm>
              <a:off x="5089547" y="3732163"/>
              <a:ext cx="11641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i="1" dirty="0">
                  <a:solidFill>
                    <a:schemeClr val="accent2"/>
                  </a:solidFill>
                  <a:latin typeface="Cambria" panose="02040503050406030204" pitchFamily="18" charset="0"/>
                </a:rPr>
                <a:t>N</a:t>
              </a:r>
              <a:r>
                <a:rPr lang="en-US" sz="1600" b="1" baseline="-25000" dirty="0">
                  <a:solidFill>
                    <a:schemeClr val="accent2"/>
                  </a:solidFill>
                  <a:latin typeface="Cambria" panose="02040503050406030204" pitchFamily="18" charset="0"/>
                </a:rPr>
                <a:t>INVALID </a:t>
              </a:r>
              <a:r>
                <a:rPr lang="en-US" sz="1600" b="1" dirty="0">
                  <a:solidFill>
                    <a:schemeClr val="accent2"/>
                  </a:solidFill>
                  <a:latin typeface="Cambria" panose="02040503050406030204" pitchFamily="18" charset="0"/>
                </a:rPr>
                <a:t>= 5</a:t>
              </a:r>
              <a:endParaRPr lang="en-CH" sz="1600" i="1" baseline="-25000" dirty="0">
                <a:solidFill>
                  <a:schemeClr val="accent2"/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10BF20A-AB37-F34C-8249-D4837A2E2BDF}"/>
                </a:ext>
              </a:extLst>
            </p:cNvPr>
            <p:cNvSpPr/>
            <p:nvPr/>
          </p:nvSpPr>
          <p:spPr>
            <a:xfrm>
              <a:off x="5089547" y="4824023"/>
              <a:ext cx="11641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i="1" dirty="0">
                  <a:solidFill>
                    <a:schemeClr val="accent2"/>
                  </a:solidFill>
                  <a:latin typeface="Cambria" panose="02040503050406030204" pitchFamily="18" charset="0"/>
                </a:rPr>
                <a:t>N</a:t>
              </a:r>
              <a:r>
                <a:rPr lang="en-US" sz="1600" b="1" baseline="-25000" dirty="0">
                  <a:solidFill>
                    <a:schemeClr val="accent2"/>
                  </a:solidFill>
                  <a:latin typeface="Cambria" panose="02040503050406030204" pitchFamily="18" charset="0"/>
                </a:rPr>
                <a:t>INVALID </a:t>
              </a:r>
              <a:r>
                <a:rPr lang="en-US" sz="1600" b="1" dirty="0">
                  <a:solidFill>
                    <a:schemeClr val="accent2"/>
                  </a:solidFill>
                  <a:latin typeface="Cambria" panose="02040503050406030204" pitchFamily="18" charset="0"/>
                </a:rPr>
                <a:t>= 1</a:t>
              </a:r>
              <a:endParaRPr lang="en-CH" sz="1600" i="1" baseline="-25000" dirty="0">
                <a:solidFill>
                  <a:schemeClr val="accent2"/>
                </a:solidFill>
              </a:endParaRPr>
            </a:p>
          </p:txBody>
        </p:sp>
        <p:sp>
          <p:nvSpPr>
            <p:cNvPr id="3" name="Left Brace 2">
              <a:extLst>
                <a:ext uri="{FF2B5EF4-FFF2-40B4-BE49-F238E27FC236}">
                  <a16:creationId xmlns:a16="http://schemas.microsoft.com/office/drawing/2014/main" id="{E3ECA714-2126-7344-8218-798CB7E1CA4D}"/>
                </a:ext>
              </a:extLst>
            </p:cNvPr>
            <p:cNvSpPr/>
            <p:nvPr/>
          </p:nvSpPr>
          <p:spPr bwMode="auto">
            <a:xfrm>
              <a:off x="3048000" y="2514600"/>
              <a:ext cx="304800" cy="2717502"/>
            </a:xfrm>
            <a:prstGeom prst="leftBrace">
              <a:avLst>
                <a:gd name="adj1" fmla="val 50482"/>
                <a:gd name="adj2" fmla="val 50000"/>
              </a:avLst>
            </a:prstGeom>
            <a:noFill/>
            <a:ln w="9525" cap="flat" cmpd="sng" algn="ctr">
              <a:solidFill>
                <a:srgbClr val="043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B66038B-ABC1-5F45-918D-DFD475BE06BD}"/>
                </a:ext>
              </a:extLst>
            </p:cNvPr>
            <p:cNvSpPr/>
            <p:nvPr/>
          </p:nvSpPr>
          <p:spPr>
            <a:xfrm>
              <a:off x="1779178" y="3732163"/>
              <a:ext cx="121238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Full Blocks</a:t>
              </a:r>
              <a:endParaRPr lang="en-CH" sz="1600" dirty="0">
                <a:solidFill>
                  <a:srgbClr val="0432FF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39BB59F-602F-734C-A660-B2CAB835A7E9}"/>
              </a:ext>
            </a:extLst>
          </p:cNvPr>
          <p:cNvGrpSpPr/>
          <p:nvPr/>
        </p:nvGrpSpPr>
        <p:grpSpPr>
          <a:xfrm>
            <a:off x="1474554" y="5274234"/>
            <a:ext cx="697998" cy="307777"/>
            <a:chOff x="1474554" y="5274234"/>
            <a:chExt cx="697998" cy="30777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8EA1537-8CD2-264D-84DF-B1E29F45A4C7}"/>
                </a:ext>
              </a:extLst>
            </p:cNvPr>
            <p:cNvSpPr/>
            <p:nvPr/>
          </p:nvSpPr>
          <p:spPr bwMode="auto">
            <a:xfrm>
              <a:off x="1474554" y="5338633"/>
              <a:ext cx="178978" cy="17897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E1CF909-4091-5040-B6B9-07C5E2F7AE09}"/>
                </a:ext>
              </a:extLst>
            </p:cNvPr>
            <p:cNvSpPr/>
            <p:nvPr/>
          </p:nvSpPr>
          <p:spPr>
            <a:xfrm>
              <a:off x="1622145" y="5274234"/>
              <a:ext cx="550407" cy="30777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r>
                <a:rPr lang="en-US" sz="1400" b="1" dirty="0">
                  <a:latin typeface="Cambria" panose="02040503050406030204" pitchFamily="18" charset="0"/>
                </a:rPr>
                <a:t>Free</a:t>
              </a:r>
              <a:endParaRPr lang="en-CH" sz="1400" baseline="-25000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75A7DBB-47F9-854C-A559-D0C62E0BD410}"/>
              </a:ext>
            </a:extLst>
          </p:cNvPr>
          <p:cNvGrpSpPr/>
          <p:nvPr/>
        </p:nvGrpSpPr>
        <p:grpSpPr>
          <a:xfrm>
            <a:off x="1474554" y="5604016"/>
            <a:ext cx="750128" cy="307777"/>
            <a:chOff x="1474554" y="5605045"/>
            <a:chExt cx="750128" cy="307777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B7BDF78-93F9-4546-B2B9-0A9B47D9AB6B}"/>
                </a:ext>
              </a:extLst>
            </p:cNvPr>
            <p:cNvSpPr/>
            <p:nvPr/>
          </p:nvSpPr>
          <p:spPr bwMode="auto">
            <a:xfrm>
              <a:off x="1474554" y="5669444"/>
              <a:ext cx="178978" cy="17897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771B3C0-1AAD-1945-8BD1-E94391DF0DEB}"/>
                </a:ext>
              </a:extLst>
            </p:cNvPr>
            <p:cNvSpPr/>
            <p:nvPr/>
          </p:nvSpPr>
          <p:spPr>
            <a:xfrm>
              <a:off x="1622145" y="5605045"/>
              <a:ext cx="602537" cy="30777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r>
                <a:rPr lang="en-US" sz="1400" b="1" dirty="0">
                  <a:latin typeface="Cambria" panose="02040503050406030204" pitchFamily="18" charset="0"/>
                </a:rPr>
                <a:t>Valid</a:t>
              </a:r>
              <a:endParaRPr lang="en-CH" sz="1400" baseline="-25000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824B0B9-8887-B741-81E8-462BAF10E2C9}"/>
              </a:ext>
            </a:extLst>
          </p:cNvPr>
          <p:cNvGrpSpPr/>
          <p:nvPr/>
        </p:nvGrpSpPr>
        <p:grpSpPr>
          <a:xfrm>
            <a:off x="1474554" y="5933798"/>
            <a:ext cx="904593" cy="307777"/>
            <a:chOff x="1474554" y="5933798"/>
            <a:chExt cx="904593" cy="307777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2AEC444-C0B3-2E4A-A2E7-6A191AC043DD}"/>
                </a:ext>
              </a:extLst>
            </p:cNvPr>
            <p:cNvSpPr/>
            <p:nvPr/>
          </p:nvSpPr>
          <p:spPr bwMode="auto">
            <a:xfrm>
              <a:off x="1474554" y="5998197"/>
              <a:ext cx="178978" cy="178978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E5B24819-CCE9-FF41-9DF4-43CB90115FB9}"/>
                </a:ext>
              </a:extLst>
            </p:cNvPr>
            <p:cNvSpPr/>
            <p:nvPr/>
          </p:nvSpPr>
          <p:spPr>
            <a:xfrm>
              <a:off x="1622145" y="5933798"/>
              <a:ext cx="757002" cy="30777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r>
                <a:rPr lang="en-US" sz="1400" b="1" dirty="0">
                  <a:latin typeface="Cambria" panose="02040503050406030204" pitchFamily="18" charset="0"/>
                </a:rPr>
                <a:t>Invalid</a:t>
              </a:r>
              <a:endParaRPr lang="en-CH" sz="1400" baseline="-25000" dirty="0"/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FA2BB05D-8A7F-184B-A69C-2A252F6566D3}"/>
              </a:ext>
            </a:extLst>
          </p:cNvPr>
          <p:cNvSpPr/>
          <p:nvPr/>
        </p:nvSpPr>
        <p:spPr>
          <a:xfrm>
            <a:off x="1247656" y="4935679"/>
            <a:ext cx="12616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Page Status</a:t>
            </a:r>
            <a:endParaRPr lang="en-CH" sz="1600" baseline="-2500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39F3032-8E68-524F-B28D-EE6321085D7B}"/>
              </a:ext>
            </a:extLst>
          </p:cNvPr>
          <p:cNvGrpSpPr/>
          <p:nvPr/>
        </p:nvGrpSpPr>
        <p:grpSpPr>
          <a:xfrm>
            <a:off x="5089547" y="3400284"/>
            <a:ext cx="3056094" cy="722200"/>
            <a:chOff x="5089547" y="3400284"/>
            <a:chExt cx="3056094" cy="722200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B2B36710-1492-3041-87DF-D56626BAFD5A}"/>
                </a:ext>
              </a:extLst>
            </p:cNvPr>
            <p:cNvSpPr/>
            <p:nvPr/>
          </p:nvSpPr>
          <p:spPr bwMode="auto">
            <a:xfrm>
              <a:off x="5089547" y="3716697"/>
              <a:ext cx="1164101" cy="405787"/>
            </a:xfrm>
            <a:prstGeom prst="roundRect">
              <a:avLst/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B9846C0-B663-7A42-9AD9-28B7DBDC7F78}"/>
                </a:ext>
              </a:extLst>
            </p:cNvPr>
            <p:cNvSpPr/>
            <p:nvPr/>
          </p:nvSpPr>
          <p:spPr>
            <a:xfrm>
              <a:off x="6253648" y="3732163"/>
              <a:ext cx="137101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Victim Block</a:t>
              </a:r>
              <a:endParaRPr lang="en-CH" sz="1600" dirty="0">
                <a:solidFill>
                  <a:srgbClr val="C00000"/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F7D7486-EAF9-6547-9B89-41C6C2B76940}"/>
                </a:ext>
              </a:extLst>
            </p:cNvPr>
            <p:cNvSpPr/>
            <p:nvPr/>
          </p:nvSpPr>
          <p:spPr>
            <a:xfrm>
              <a:off x="6253648" y="3400284"/>
              <a:ext cx="189199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rgbClr val="7030A0"/>
                  </a:solidFill>
                  <a:latin typeface="Cambria" panose="02040503050406030204" pitchFamily="18" charset="0"/>
                </a:rPr>
                <a:t>❶ </a:t>
              </a:r>
              <a:r>
                <a:rPr lang="en-US" sz="1600" b="1" i="1" dirty="0">
                  <a:solidFill>
                    <a:srgbClr val="7030A0"/>
                  </a:solidFill>
                  <a:latin typeface="Cambria" panose="02040503050406030204" pitchFamily="18" charset="0"/>
                </a:rPr>
                <a:t>Victim selection</a:t>
              </a:r>
              <a:endParaRPr lang="en-CH" sz="1600" dirty="0">
                <a:solidFill>
                  <a:srgbClr val="7030A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4123661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Recap: For reducing the performance overhead of garbage collection, the FTL can </a:t>
            </a:r>
            <a:r>
              <a:rPr lang="en-US" dirty="0">
                <a:solidFill>
                  <a:schemeClr val="accent2"/>
                </a:solidFill>
              </a:rPr>
              <a:t>select the block with the largest number of invalid pages </a:t>
            </a:r>
            <a:r>
              <a:rPr lang="en-US" dirty="0"/>
              <a:t>(called a </a:t>
            </a:r>
            <a:r>
              <a:rPr lang="en-US" dirty="0">
                <a:solidFill>
                  <a:srgbClr val="0070C0"/>
                </a:solidFill>
              </a:rPr>
              <a:t>greedy policy</a:t>
            </a:r>
            <a:r>
              <a:rPr lang="en-US" dirty="0"/>
              <a:t>).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C53DA67-E771-A14F-9FB0-57BE7F12D4C0}"/>
              </a:ext>
            </a:extLst>
          </p:cNvPr>
          <p:cNvSpPr/>
          <p:nvPr/>
        </p:nvSpPr>
        <p:spPr bwMode="auto">
          <a:xfrm>
            <a:off x="4213569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9677" y="41819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Multi-Plane-Aware Block Management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D640CAE-0737-E741-8296-D2E62A3CA7D2}"/>
              </a:ext>
            </a:extLst>
          </p:cNvPr>
          <p:cNvGraphicFramePr>
            <a:graphicFrameLocks noGrp="1"/>
          </p:cNvGraphicFramePr>
          <p:nvPr/>
        </p:nvGraphicFramePr>
        <p:xfrm>
          <a:off x="4324350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75BE401D-973C-8E41-A8C7-A4CC9B9D494D}"/>
              </a:ext>
            </a:extLst>
          </p:cNvPr>
          <p:cNvSpPr/>
          <p:nvPr/>
        </p:nvSpPr>
        <p:spPr>
          <a:xfrm>
            <a:off x="3257441" y="2514600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9F2B0-7BF1-8147-B785-AEE9BD7B6525}"/>
              </a:ext>
            </a:extLst>
          </p:cNvPr>
          <p:cNvSpPr/>
          <p:nvPr/>
        </p:nvSpPr>
        <p:spPr>
          <a:xfrm>
            <a:off x="3257441" y="31225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E7EE0A-8DD5-A844-BA2D-6682F1B40397}"/>
              </a:ext>
            </a:extLst>
          </p:cNvPr>
          <p:cNvSpPr/>
          <p:nvPr/>
        </p:nvSpPr>
        <p:spPr>
          <a:xfrm>
            <a:off x="3257441" y="5428585"/>
            <a:ext cx="9284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-1</a:t>
            </a:r>
            <a:endParaRPr lang="en-CH" sz="1600" baseline="-25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71B04F-D3ED-1F4A-9DA4-E8BDD7E12EF9}"/>
              </a:ext>
            </a:extLst>
          </p:cNvPr>
          <p:cNvSpPr/>
          <p:nvPr/>
        </p:nvSpPr>
        <p:spPr>
          <a:xfrm rot="5400000">
            <a:off x="4459641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821E72-2745-B847-9B0E-9BA13D765989}"/>
              </a:ext>
            </a:extLst>
          </p:cNvPr>
          <p:cNvSpPr/>
          <p:nvPr/>
        </p:nvSpPr>
        <p:spPr>
          <a:xfrm>
            <a:off x="4213569" y="6019800"/>
            <a:ext cx="7168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endParaRPr lang="en-CH" sz="1600" baseline="-25000" dirty="0"/>
          </a:p>
        </p:txBody>
      </p:sp>
      <p:graphicFrame>
        <p:nvGraphicFramePr>
          <p:cNvPr id="16" name="Table 5">
            <a:extLst>
              <a:ext uri="{FF2B5EF4-FFF2-40B4-BE49-F238E27FC236}">
                <a16:creationId xmlns:a16="http://schemas.microsoft.com/office/drawing/2014/main" id="{07D89CB4-5F07-EB4B-B070-C3D745630AA0}"/>
              </a:ext>
            </a:extLst>
          </p:cNvPr>
          <p:cNvGraphicFramePr>
            <a:graphicFrameLocks noGrp="1"/>
          </p:cNvGraphicFramePr>
          <p:nvPr/>
        </p:nvGraphicFramePr>
        <p:xfrm>
          <a:off x="4324350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6E7F2048-161F-7549-B173-45FE2D32868D}"/>
              </a:ext>
            </a:extLst>
          </p:cNvPr>
          <p:cNvGraphicFramePr>
            <a:graphicFrameLocks noGrp="1"/>
          </p:cNvGraphicFramePr>
          <p:nvPr/>
        </p:nvGraphicFramePr>
        <p:xfrm>
          <a:off x="4324350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0B7093B5-4ABE-6448-9678-A3276596CF60}"/>
              </a:ext>
            </a:extLst>
          </p:cNvPr>
          <p:cNvGraphicFramePr>
            <a:graphicFrameLocks noGrp="1"/>
          </p:cNvGraphicFramePr>
          <p:nvPr/>
        </p:nvGraphicFramePr>
        <p:xfrm>
          <a:off x="4324350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07F6D76E-F9EC-BD40-B1EE-3C5A5C51FE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811256"/>
              </p:ext>
            </p:extLst>
          </p:nvPr>
        </p:nvGraphicFramePr>
        <p:xfrm>
          <a:off x="4324350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97AAE6CB-B1F1-4748-81E9-BF9D973CE32D}"/>
              </a:ext>
            </a:extLst>
          </p:cNvPr>
          <p:cNvSpPr/>
          <p:nvPr/>
        </p:nvSpPr>
        <p:spPr>
          <a:xfrm>
            <a:off x="3257441" y="37321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2</a:t>
            </a:r>
            <a:endParaRPr lang="en-CH" sz="1600" baseline="-25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6D6E82F-4D55-0F44-A168-FC05917D4A20}"/>
              </a:ext>
            </a:extLst>
          </p:cNvPr>
          <p:cNvSpPr/>
          <p:nvPr/>
        </p:nvSpPr>
        <p:spPr>
          <a:xfrm>
            <a:off x="3257441" y="4818985"/>
            <a:ext cx="9332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-2</a:t>
            </a:r>
            <a:endParaRPr lang="en-CH" sz="1600" baseline="-250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121CB8E-8F88-4947-8B91-4EA50EA218D5}"/>
              </a:ext>
            </a:extLst>
          </p:cNvPr>
          <p:cNvSpPr/>
          <p:nvPr/>
        </p:nvSpPr>
        <p:spPr>
          <a:xfrm>
            <a:off x="5089547" y="2514600"/>
            <a:ext cx="11641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chemeClr val="accent2"/>
                </a:solidFill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solidFill>
                  <a:schemeClr val="accent2"/>
                </a:solidFill>
                <a:latin typeface="Cambria" panose="02040503050406030204" pitchFamily="18" charset="0"/>
              </a:rPr>
              <a:t>INVALID </a:t>
            </a:r>
            <a:r>
              <a:rPr lang="en-US" sz="1600" b="1" dirty="0">
                <a:solidFill>
                  <a:schemeClr val="accent2"/>
                </a:solidFill>
                <a:latin typeface="Cambria" panose="02040503050406030204" pitchFamily="18" charset="0"/>
              </a:rPr>
              <a:t>= 3</a:t>
            </a:r>
            <a:endParaRPr lang="en-CH" sz="1600" i="1" baseline="-25000" dirty="0">
              <a:solidFill>
                <a:schemeClr val="accent2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D0DFC27-B0F6-D642-97F5-3FD3CA337DD4}"/>
              </a:ext>
            </a:extLst>
          </p:cNvPr>
          <p:cNvSpPr/>
          <p:nvPr/>
        </p:nvSpPr>
        <p:spPr>
          <a:xfrm>
            <a:off x="5089547" y="3126719"/>
            <a:ext cx="11641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chemeClr val="accent2"/>
                </a:solidFill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solidFill>
                  <a:schemeClr val="accent2"/>
                </a:solidFill>
                <a:latin typeface="Cambria" panose="02040503050406030204" pitchFamily="18" charset="0"/>
              </a:rPr>
              <a:t>INVALID </a:t>
            </a:r>
            <a:r>
              <a:rPr lang="en-US" sz="1600" b="1" dirty="0">
                <a:solidFill>
                  <a:schemeClr val="accent2"/>
                </a:solidFill>
                <a:latin typeface="Cambria" panose="02040503050406030204" pitchFamily="18" charset="0"/>
              </a:rPr>
              <a:t>= 2</a:t>
            </a:r>
            <a:endParaRPr lang="en-CH" sz="1600" i="1" baseline="-25000" dirty="0">
              <a:solidFill>
                <a:schemeClr val="accent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0376C9D-E0BD-BE42-BEF2-6D4D1B8A1989}"/>
              </a:ext>
            </a:extLst>
          </p:cNvPr>
          <p:cNvSpPr/>
          <p:nvPr/>
        </p:nvSpPr>
        <p:spPr>
          <a:xfrm>
            <a:off x="5089547" y="3732163"/>
            <a:ext cx="11641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chemeClr val="accent2"/>
                </a:solidFill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solidFill>
                  <a:schemeClr val="accent2"/>
                </a:solidFill>
                <a:latin typeface="Cambria" panose="02040503050406030204" pitchFamily="18" charset="0"/>
              </a:rPr>
              <a:t>INVALID </a:t>
            </a:r>
            <a:r>
              <a:rPr lang="en-US" sz="1600" b="1" dirty="0">
                <a:solidFill>
                  <a:schemeClr val="accent2"/>
                </a:solidFill>
                <a:latin typeface="Cambria" panose="02040503050406030204" pitchFamily="18" charset="0"/>
              </a:rPr>
              <a:t>= 5</a:t>
            </a:r>
            <a:endParaRPr lang="en-CH" sz="1600" i="1" baseline="-25000" dirty="0">
              <a:solidFill>
                <a:schemeClr val="accent2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10BF20A-AB37-F34C-8249-D4837A2E2BDF}"/>
              </a:ext>
            </a:extLst>
          </p:cNvPr>
          <p:cNvSpPr/>
          <p:nvPr/>
        </p:nvSpPr>
        <p:spPr>
          <a:xfrm>
            <a:off x="5089547" y="4824023"/>
            <a:ext cx="11641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chemeClr val="accent2"/>
                </a:solidFill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solidFill>
                  <a:schemeClr val="accent2"/>
                </a:solidFill>
                <a:latin typeface="Cambria" panose="02040503050406030204" pitchFamily="18" charset="0"/>
              </a:rPr>
              <a:t>INVALID </a:t>
            </a:r>
            <a:r>
              <a:rPr lang="en-US" sz="1600" b="1" dirty="0">
                <a:solidFill>
                  <a:schemeClr val="accent2"/>
                </a:solidFill>
                <a:latin typeface="Cambria" panose="02040503050406030204" pitchFamily="18" charset="0"/>
              </a:rPr>
              <a:t>= 1</a:t>
            </a:r>
            <a:endParaRPr lang="en-CH" sz="1600" i="1" baseline="-25000" dirty="0">
              <a:solidFill>
                <a:schemeClr val="accent2"/>
              </a:solidFill>
            </a:endParaRP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E3ECA714-2126-7344-8218-798CB7E1CA4D}"/>
              </a:ext>
            </a:extLst>
          </p:cNvPr>
          <p:cNvSpPr/>
          <p:nvPr/>
        </p:nvSpPr>
        <p:spPr bwMode="auto">
          <a:xfrm>
            <a:off x="3048000" y="2514600"/>
            <a:ext cx="304800" cy="2717502"/>
          </a:xfrm>
          <a:prstGeom prst="leftBrace">
            <a:avLst>
              <a:gd name="adj1" fmla="val 50482"/>
              <a:gd name="adj2" fmla="val 50000"/>
            </a:avLst>
          </a:prstGeom>
          <a:noFill/>
          <a:ln w="9525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66038B-ABC1-5F45-918D-DFD475BE06BD}"/>
              </a:ext>
            </a:extLst>
          </p:cNvPr>
          <p:cNvSpPr/>
          <p:nvPr/>
        </p:nvSpPr>
        <p:spPr>
          <a:xfrm>
            <a:off x="1779178" y="3732163"/>
            <a:ext cx="121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432FF"/>
                </a:solidFill>
                <a:latin typeface="Cambria" panose="02040503050406030204" pitchFamily="18" charset="0"/>
              </a:rPr>
              <a:t>Full Blocks</a:t>
            </a:r>
            <a:endParaRPr lang="en-CH" sz="1600" dirty="0">
              <a:solidFill>
                <a:srgbClr val="0432FF"/>
              </a:solidFill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2B36710-1492-3041-87DF-D56626BAFD5A}"/>
              </a:ext>
            </a:extLst>
          </p:cNvPr>
          <p:cNvSpPr/>
          <p:nvPr/>
        </p:nvSpPr>
        <p:spPr bwMode="auto">
          <a:xfrm>
            <a:off x="5089547" y="3716697"/>
            <a:ext cx="1164101" cy="405787"/>
          </a:xfrm>
          <a:prstGeom prst="roundRect">
            <a:avLst/>
          </a:prstGeom>
          <a:noFill/>
          <a:ln w="190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9846C0-B663-7A42-9AD9-28B7DBDC7F78}"/>
              </a:ext>
            </a:extLst>
          </p:cNvPr>
          <p:cNvSpPr/>
          <p:nvPr/>
        </p:nvSpPr>
        <p:spPr>
          <a:xfrm>
            <a:off x="6253648" y="3732163"/>
            <a:ext cx="13710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Cambria" panose="02040503050406030204" pitchFamily="18" charset="0"/>
              </a:rPr>
              <a:t>Victim Block</a:t>
            </a:r>
            <a:endParaRPr lang="en-CH" sz="1600" dirty="0">
              <a:solidFill>
                <a:srgbClr val="C0000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375E69D-4B20-2740-B421-25BC2F25DE41}"/>
              </a:ext>
            </a:extLst>
          </p:cNvPr>
          <p:cNvSpPr/>
          <p:nvPr/>
        </p:nvSpPr>
        <p:spPr>
          <a:xfrm>
            <a:off x="6253648" y="3400284"/>
            <a:ext cx="18919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  <a:latin typeface="Cambria" panose="02040503050406030204" pitchFamily="18" charset="0"/>
              </a:rPr>
              <a:t>❶ </a:t>
            </a:r>
            <a:r>
              <a:rPr 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  <a:t>Victim selection</a:t>
            </a:r>
            <a:endParaRPr lang="en-CH" sz="1600" dirty="0">
              <a:solidFill>
                <a:srgbClr val="7030A0"/>
              </a:solidFill>
            </a:endParaRPr>
          </a:p>
        </p:txBody>
      </p:sp>
      <p:cxnSp>
        <p:nvCxnSpPr>
          <p:cNvPr id="8" name="Curved Connector 7">
            <a:extLst>
              <a:ext uri="{FF2B5EF4-FFF2-40B4-BE49-F238E27FC236}">
                <a16:creationId xmlns:a16="http://schemas.microsoft.com/office/drawing/2014/main" id="{5E1E6F33-A9D0-FE48-99EB-1D5E187EA554}"/>
              </a:ext>
            </a:extLst>
          </p:cNvPr>
          <p:cNvCxnSpPr>
            <a:cxnSpLocks/>
            <a:stCxn id="17" idx="3"/>
            <a:endCxn id="19" idx="3"/>
          </p:cNvCxnSpPr>
          <p:nvPr/>
        </p:nvCxnSpPr>
        <p:spPr bwMode="auto">
          <a:xfrm>
            <a:off x="4819650" y="3901440"/>
            <a:ext cx="12700" cy="1696422"/>
          </a:xfrm>
          <a:prstGeom prst="curvedConnector3">
            <a:avLst>
              <a:gd name="adj1" fmla="val 1800000"/>
            </a:avLst>
          </a:prstGeom>
          <a:solidFill>
            <a:srgbClr val="C0C0C0"/>
          </a:solidFill>
          <a:ln w="15875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386220B1-B543-2A4E-ADB4-1DCECDC852C8}"/>
              </a:ext>
            </a:extLst>
          </p:cNvPr>
          <p:cNvSpPr/>
          <p:nvPr/>
        </p:nvSpPr>
        <p:spPr>
          <a:xfrm>
            <a:off x="4992822" y="5311958"/>
            <a:ext cx="18614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  <a:latin typeface="Cambria" panose="02040503050406030204" pitchFamily="18" charset="0"/>
              </a:rPr>
              <a:t>❷ </a:t>
            </a:r>
            <a:r>
              <a:rPr 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  <a:t>Valid page copy</a:t>
            </a:r>
            <a:endParaRPr lang="en-CH" sz="1600" dirty="0">
              <a:solidFill>
                <a:srgbClr val="7030A0"/>
              </a:solidFill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5D87802-D49F-3146-A191-DEB641D5781A}"/>
              </a:ext>
            </a:extLst>
          </p:cNvPr>
          <p:cNvGrpSpPr/>
          <p:nvPr/>
        </p:nvGrpSpPr>
        <p:grpSpPr>
          <a:xfrm>
            <a:off x="1474554" y="5274234"/>
            <a:ext cx="697998" cy="307777"/>
            <a:chOff x="1474554" y="5274234"/>
            <a:chExt cx="697998" cy="307777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CADFF3C-2427-A04C-9149-D208E966DE72}"/>
                </a:ext>
              </a:extLst>
            </p:cNvPr>
            <p:cNvSpPr/>
            <p:nvPr/>
          </p:nvSpPr>
          <p:spPr bwMode="auto">
            <a:xfrm>
              <a:off x="1474554" y="5338633"/>
              <a:ext cx="178978" cy="17897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4DF8826-129C-7644-9C5B-30FD7E18AC08}"/>
                </a:ext>
              </a:extLst>
            </p:cNvPr>
            <p:cNvSpPr/>
            <p:nvPr/>
          </p:nvSpPr>
          <p:spPr>
            <a:xfrm>
              <a:off x="1622145" y="5274234"/>
              <a:ext cx="550407" cy="30777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r>
                <a:rPr lang="en-US" sz="1400" b="1" dirty="0">
                  <a:latin typeface="Cambria" panose="02040503050406030204" pitchFamily="18" charset="0"/>
                </a:rPr>
                <a:t>Free</a:t>
              </a:r>
              <a:endParaRPr lang="en-CH" sz="1400" baseline="-25000" dirty="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8738A86-F918-EB40-9457-9B2A16067054}"/>
              </a:ext>
            </a:extLst>
          </p:cNvPr>
          <p:cNvGrpSpPr/>
          <p:nvPr/>
        </p:nvGrpSpPr>
        <p:grpSpPr>
          <a:xfrm>
            <a:off x="1474554" y="5604016"/>
            <a:ext cx="750128" cy="307777"/>
            <a:chOff x="1474554" y="5605045"/>
            <a:chExt cx="750128" cy="307777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CB0B75FB-684C-0B40-8D42-1079C31DCA8E}"/>
                </a:ext>
              </a:extLst>
            </p:cNvPr>
            <p:cNvSpPr/>
            <p:nvPr/>
          </p:nvSpPr>
          <p:spPr bwMode="auto">
            <a:xfrm>
              <a:off x="1474554" y="5669444"/>
              <a:ext cx="178978" cy="17897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BDDFFA1-A4C2-1547-9B10-D145AEF3CB01}"/>
                </a:ext>
              </a:extLst>
            </p:cNvPr>
            <p:cNvSpPr/>
            <p:nvPr/>
          </p:nvSpPr>
          <p:spPr>
            <a:xfrm>
              <a:off x="1622145" y="5605045"/>
              <a:ext cx="602537" cy="30777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r>
                <a:rPr lang="en-US" sz="1400" b="1" dirty="0">
                  <a:latin typeface="Cambria" panose="02040503050406030204" pitchFamily="18" charset="0"/>
                </a:rPr>
                <a:t>Valid</a:t>
              </a:r>
              <a:endParaRPr lang="en-CH" sz="1400" baseline="-25000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71A616C-6C34-364D-9A6E-F16E80A37E61}"/>
              </a:ext>
            </a:extLst>
          </p:cNvPr>
          <p:cNvGrpSpPr/>
          <p:nvPr/>
        </p:nvGrpSpPr>
        <p:grpSpPr>
          <a:xfrm>
            <a:off x="1474554" y="5933798"/>
            <a:ext cx="904593" cy="307777"/>
            <a:chOff x="1474554" y="5933798"/>
            <a:chExt cx="904593" cy="307777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292B2F0-A5C2-7941-B8AB-0342AD2082B9}"/>
                </a:ext>
              </a:extLst>
            </p:cNvPr>
            <p:cNvSpPr/>
            <p:nvPr/>
          </p:nvSpPr>
          <p:spPr bwMode="auto">
            <a:xfrm>
              <a:off x="1474554" y="5998197"/>
              <a:ext cx="178978" cy="178978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22A4D62-217D-3D46-AB7B-68F1845A02F7}"/>
                </a:ext>
              </a:extLst>
            </p:cNvPr>
            <p:cNvSpPr/>
            <p:nvPr/>
          </p:nvSpPr>
          <p:spPr>
            <a:xfrm>
              <a:off x="1622145" y="5933798"/>
              <a:ext cx="757002" cy="30777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r>
                <a:rPr lang="en-US" sz="1400" b="1" dirty="0">
                  <a:latin typeface="Cambria" panose="02040503050406030204" pitchFamily="18" charset="0"/>
                </a:rPr>
                <a:t>Invalid</a:t>
              </a:r>
              <a:endParaRPr lang="en-CH" sz="1400" baseline="-25000" dirty="0"/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709E555A-8A5C-4C48-BB47-1BEF6D78793F}"/>
              </a:ext>
            </a:extLst>
          </p:cNvPr>
          <p:cNvSpPr/>
          <p:nvPr/>
        </p:nvSpPr>
        <p:spPr>
          <a:xfrm>
            <a:off x="1247656" y="4935679"/>
            <a:ext cx="12616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Page Status</a:t>
            </a:r>
            <a:endParaRPr lang="en-CH" sz="1600" baseline="-25000" dirty="0"/>
          </a:p>
        </p:txBody>
      </p:sp>
    </p:spTree>
    <p:extLst>
      <p:ext uri="{BB962C8B-B14F-4D97-AF65-F5344CB8AC3E}">
        <p14:creationId xmlns:p14="http://schemas.microsoft.com/office/powerpoint/2010/main" val="3548395514"/>
      </p:ext>
    </p:extLst>
  </p:cSld>
  <p:clrMapOvr>
    <a:masterClrMapping/>
  </p:clrMapOvr>
  <p:transition spd="slow" advClick="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Recap: For reducing the performance overhead of garbage collection, the FTL can </a:t>
            </a:r>
            <a:r>
              <a:rPr lang="en-US" dirty="0">
                <a:solidFill>
                  <a:schemeClr val="accent2"/>
                </a:solidFill>
              </a:rPr>
              <a:t>select the block with the largest number of invalid pages </a:t>
            </a:r>
            <a:r>
              <a:rPr lang="en-US" dirty="0"/>
              <a:t>(called a </a:t>
            </a:r>
            <a:r>
              <a:rPr lang="en-US" dirty="0">
                <a:solidFill>
                  <a:srgbClr val="0070C0"/>
                </a:solidFill>
              </a:rPr>
              <a:t>greedy policy</a:t>
            </a:r>
            <a:r>
              <a:rPr lang="en-US" dirty="0"/>
              <a:t>).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C53DA67-E771-A14F-9FB0-57BE7F12D4C0}"/>
              </a:ext>
            </a:extLst>
          </p:cNvPr>
          <p:cNvSpPr/>
          <p:nvPr/>
        </p:nvSpPr>
        <p:spPr bwMode="auto">
          <a:xfrm>
            <a:off x="4213569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9677" y="41819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Multi-Plane-Aware Block Management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D640CAE-0737-E741-8296-D2E62A3CA7D2}"/>
              </a:ext>
            </a:extLst>
          </p:cNvPr>
          <p:cNvGraphicFramePr>
            <a:graphicFrameLocks noGrp="1"/>
          </p:cNvGraphicFramePr>
          <p:nvPr/>
        </p:nvGraphicFramePr>
        <p:xfrm>
          <a:off x="4324350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75BE401D-973C-8E41-A8C7-A4CC9B9D494D}"/>
              </a:ext>
            </a:extLst>
          </p:cNvPr>
          <p:cNvSpPr/>
          <p:nvPr/>
        </p:nvSpPr>
        <p:spPr>
          <a:xfrm>
            <a:off x="3257441" y="2514600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9F2B0-7BF1-8147-B785-AEE9BD7B6525}"/>
              </a:ext>
            </a:extLst>
          </p:cNvPr>
          <p:cNvSpPr/>
          <p:nvPr/>
        </p:nvSpPr>
        <p:spPr>
          <a:xfrm>
            <a:off x="3257441" y="31225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E7EE0A-8DD5-A844-BA2D-6682F1B40397}"/>
              </a:ext>
            </a:extLst>
          </p:cNvPr>
          <p:cNvSpPr/>
          <p:nvPr/>
        </p:nvSpPr>
        <p:spPr>
          <a:xfrm>
            <a:off x="3257441" y="5428585"/>
            <a:ext cx="9284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-1</a:t>
            </a:r>
            <a:endParaRPr lang="en-CH" sz="1600" baseline="-25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71B04F-D3ED-1F4A-9DA4-E8BDD7E12EF9}"/>
              </a:ext>
            </a:extLst>
          </p:cNvPr>
          <p:cNvSpPr/>
          <p:nvPr/>
        </p:nvSpPr>
        <p:spPr>
          <a:xfrm rot="5400000">
            <a:off x="4459641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821E72-2745-B847-9B0E-9BA13D765989}"/>
              </a:ext>
            </a:extLst>
          </p:cNvPr>
          <p:cNvSpPr/>
          <p:nvPr/>
        </p:nvSpPr>
        <p:spPr>
          <a:xfrm>
            <a:off x="4213569" y="6019800"/>
            <a:ext cx="7168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endParaRPr lang="en-CH" sz="1600" baseline="-25000" dirty="0"/>
          </a:p>
        </p:txBody>
      </p:sp>
      <p:graphicFrame>
        <p:nvGraphicFramePr>
          <p:cNvPr id="16" name="Table 5">
            <a:extLst>
              <a:ext uri="{FF2B5EF4-FFF2-40B4-BE49-F238E27FC236}">
                <a16:creationId xmlns:a16="http://schemas.microsoft.com/office/drawing/2014/main" id="{07D89CB4-5F07-EB4B-B070-C3D745630AA0}"/>
              </a:ext>
            </a:extLst>
          </p:cNvPr>
          <p:cNvGraphicFramePr>
            <a:graphicFrameLocks noGrp="1"/>
          </p:cNvGraphicFramePr>
          <p:nvPr/>
        </p:nvGraphicFramePr>
        <p:xfrm>
          <a:off x="4324350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6E7F2048-161F-7549-B173-45FE2D3286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0921870"/>
              </p:ext>
            </p:extLst>
          </p:nvPr>
        </p:nvGraphicFramePr>
        <p:xfrm>
          <a:off x="4324350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0B7093B5-4ABE-6448-9678-A3276596CF60}"/>
              </a:ext>
            </a:extLst>
          </p:cNvPr>
          <p:cNvGraphicFramePr>
            <a:graphicFrameLocks noGrp="1"/>
          </p:cNvGraphicFramePr>
          <p:nvPr/>
        </p:nvGraphicFramePr>
        <p:xfrm>
          <a:off x="4324350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07F6D76E-F9EC-BD40-B1EE-3C5A5C51FEB3}"/>
              </a:ext>
            </a:extLst>
          </p:cNvPr>
          <p:cNvGraphicFramePr>
            <a:graphicFrameLocks noGrp="1"/>
          </p:cNvGraphicFramePr>
          <p:nvPr/>
        </p:nvGraphicFramePr>
        <p:xfrm>
          <a:off x="4324350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97AAE6CB-B1F1-4748-81E9-BF9D973CE32D}"/>
              </a:ext>
            </a:extLst>
          </p:cNvPr>
          <p:cNvSpPr/>
          <p:nvPr/>
        </p:nvSpPr>
        <p:spPr>
          <a:xfrm>
            <a:off x="3257441" y="37321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2</a:t>
            </a:r>
            <a:endParaRPr lang="en-CH" sz="1600" baseline="-25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6D6E82F-4D55-0F44-A168-FC05917D4A20}"/>
              </a:ext>
            </a:extLst>
          </p:cNvPr>
          <p:cNvSpPr/>
          <p:nvPr/>
        </p:nvSpPr>
        <p:spPr>
          <a:xfrm>
            <a:off x="3257441" y="4818985"/>
            <a:ext cx="9332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-2</a:t>
            </a:r>
            <a:endParaRPr lang="en-CH" sz="1600" baseline="-250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121CB8E-8F88-4947-8B91-4EA50EA218D5}"/>
              </a:ext>
            </a:extLst>
          </p:cNvPr>
          <p:cNvSpPr/>
          <p:nvPr/>
        </p:nvSpPr>
        <p:spPr>
          <a:xfrm>
            <a:off x="5089547" y="2514600"/>
            <a:ext cx="11641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chemeClr val="accent2"/>
                </a:solidFill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solidFill>
                  <a:schemeClr val="accent2"/>
                </a:solidFill>
                <a:latin typeface="Cambria" panose="02040503050406030204" pitchFamily="18" charset="0"/>
              </a:rPr>
              <a:t>INVALID </a:t>
            </a:r>
            <a:r>
              <a:rPr lang="en-US" sz="1600" b="1" dirty="0">
                <a:solidFill>
                  <a:schemeClr val="accent2"/>
                </a:solidFill>
                <a:latin typeface="Cambria" panose="02040503050406030204" pitchFamily="18" charset="0"/>
              </a:rPr>
              <a:t>= 3</a:t>
            </a:r>
            <a:endParaRPr lang="en-CH" sz="1600" i="1" baseline="-25000" dirty="0">
              <a:solidFill>
                <a:schemeClr val="accent2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D0DFC27-B0F6-D642-97F5-3FD3CA337DD4}"/>
              </a:ext>
            </a:extLst>
          </p:cNvPr>
          <p:cNvSpPr/>
          <p:nvPr/>
        </p:nvSpPr>
        <p:spPr>
          <a:xfrm>
            <a:off x="5089547" y="3126719"/>
            <a:ext cx="11641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chemeClr val="accent2"/>
                </a:solidFill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solidFill>
                  <a:schemeClr val="accent2"/>
                </a:solidFill>
                <a:latin typeface="Cambria" panose="02040503050406030204" pitchFamily="18" charset="0"/>
              </a:rPr>
              <a:t>INVALID </a:t>
            </a:r>
            <a:r>
              <a:rPr lang="en-US" sz="1600" b="1" dirty="0">
                <a:solidFill>
                  <a:schemeClr val="accent2"/>
                </a:solidFill>
                <a:latin typeface="Cambria" panose="02040503050406030204" pitchFamily="18" charset="0"/>
              </a:rPr>
              <a:t>= 2</a:t>
            </a:r>
            <a:endParaRPr lang="en-CH" sz="1600" i="1" baseline="-25000" dirty="0">
              <a:solidFill>
                <a:schemeClr val="accent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0376C9D-E0BD-BE42-BEF2-6D4D1B8A1989}"/>
              </a:ext>
            </a:extLst>
          </p:cNvPr>
          <p:cNvSpPr/>
          <p:nvPr/>
        </p:nvSpPr>
        <p:spPr>
          <a:xfrm>
            <a:off x="5089547" y="3732163"/>
            <a:ext cx="11641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chemeClr val="accent2"/>
                </a:solidFill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solidFill>
                  <a:schemeClr val="accent2"/>
                </a:solidFill>
                <a:latin typeface="Cambria" panose="02040503050406030204" pitchFamily="18" charset="0"/>
              </a:rPr>
              <a:t>INVALID </a:t>
            </a:r>
            <a:r>
              <a:rPr lang="en-US" sz="1600" b="1" dirty="0">
                <a:solidFill>
                  <a:schemeClr val="accent2"/>
                </a:solidFill>
                <a:latin typeface="Cambria" panose="02040503050406030204" pitchFamily="18" charset="0"/>
              </a:rPr>
              <a:t>= 5</a:t>
            </a:r>
            <a:endParaRPr lang="en-CH" sz="1600" i="1" baseline="-25000" dirty="0">
              <a:solidFill>
                <a:schemeClr val="accent2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10BF20A-AB37-F34C-8249-D4837A2E2BDF}"/>
              </a:ext>
            </a:extLst>
          </p:cNvPr>
          <p:cNvSpPr/>
          <p:nvPr/>
        </p:nvSpPr>
        <p:spPr>
          <a:xfrm>
            <a:off x="5089547" y="4824023"/>
            <a:ext cx="11641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chemeClr val="accent2"/>
                </a:solidFill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solidFill>
                  <a:schemeClr val="accent2"/>
                </a:solidFill>
                <a:latin typeface="Cambria" panose="02040503050406030204" pitchFamily="18" charset="0"/>
              </a:rPr>
              <a:t>INVALID </a:t>
            </a:r>
            <a:r>
              <a:rPr lang="en-US" sz="1600" b="1" dirty="0">
                <a:solidFill>
                  <a:schemeClr val="accent2"/>
                </a:solidFill>
                <a:latin typeface="Cambria" panose="02040503050406030204" pitchFamily="18" charset="0"/>
              </a:rPr>
              <a:t>= 1</a:t>
            </a:r>
            <a:endParaRPr lang="en-CH" sz="1600" i="1" baseline="-25000" dirty="0">
              <a:solidFill>
                <a:schemeClr val="accent2"/>
              </a:solidFill>
            </a:endParaRP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E3ECA714-2126-7344-8218-798CB7E1CA4D}"/>
              </a:ext>
            </a:extLst>
          </p:cNvPr>
          <p:cNvSpPr/>
          <p:nvPr/>
        </p:nvSpPr>
        <p:spPr bwMode="auto">
          <a:xfrm>
            <a:off x="3048000" y="2514600"/>
            <a:ext cx="304800" cy="2717502"/>
          </a:xfrm>
          <a:prstGeom prst="leftBrace">
            <a:avLst>
              <a:gd name="adj1" fmla="val 50482"/>
              <a:gd name="adj2" fmla="val 50000"/>
            </a:avLst>
          </a:prstGeom>
          <a:noFill/>
          <a:ln w="9525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B66038B-ABC1-5F45-918D-DFD475BE06BD}"/>
              </a:ext>
            </a:extLst>
          </p:cNvPr>
          <p:cNvSpPr/>
          <p:nvPr/>
        </p:nvSpPr>
        <p:spPr>
          <a:xfrm>
            <a:off x="1779178" y="3732163"/>
            <a:ext cx="12123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432FF"/>
                </a:solidFill>
                <a:latin typeface="Cambria" panose="02040503050406030204" pitchFamily="18" charset="0"/>
              </a:rPr>
              <a:t>Full Blocks</a:t>
            </a:r>
            <a:endParaRPr lang="en-CH" sz="1600" dirty="0">
              <a:solidFill>
                <a:srgbClr val="0432FF"/>
              </a:solidFill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2B36710-1492-3041-87DF-D56626BAFD5A}"/>
              </a:ext>
            </a:extLst>
          </p:cNvPr>
          <p:cNvSpPr/>
          <p:nvPr/>
        </p:nvSpPr>
        <p:spPr bwMode="auto">
          <a:xfrm>
            <a:off x="5089547" y="3716697"/>
            <a:ext cx="1164101" cy="405787"/>
          </a:xfrm>
          <a:prstGeom prst="roundRect">
            <a:avLst/>
          </a:prstGeom>
          <a:noFill/>
          <a:ln w="190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9846C0-B663-7A42-9AD9-28B7DBDC7F78}"/>
              </a:ext>
            </a:extLst>
          </p:cNvPr>
          <p:cNvSpPr/>
          <p:nvPr/>
        </p:nvSpPr>
        <p:spPr>
          <a:xfrm>
            <a:off x="6253648" y="3732163"/>
            <a:ext cx="13710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latin typeface="Cambria" panose="02040503050406030204" pitchFamily="18" charset="0"/>
              </a:rPr>
              <a:t>Victim Block</a:t>
            </a:r>
            <a:endParaRPr lang="en-CH" sz="1600" dirty="0">
              <a:solidFill>
                <a:srgbClr val="C00000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375E69D-4B20-2740-B421-25BC2F25DE41}"/>
              </a:ext>
            </a:extLst>
          </p:cNvPr>
          <p:cNvSpPr/>
          <p:nvPr/>
        </p:nvSpPr>
        <p:spPr>
          <a:xfrm>
            <a:off x="6253648" y="3400284"/>
            <a:ext cx="18919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  <a:latin typeface="Cambria" panose="02040503050406030204" pitchFamily="18" charset="0"/>
              </a:rPr>
              <a:t>❶ </a:t>
            </a:r>
            <a:r>
              <a:rPr 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  <a:t>Victim selection</a:t>
            </a:r>
            <a:endParaRPr lang="en-CH" sz="1600" dirty="0">
              <a:solidFill>
                <a:srgbClr val="7030A0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86220B1-B543-2A4E-ADB4-1DCECDC852C8}"/>
              </a:ext>
            </a:extLst>
          </p:cNvPr>
          <p:cNvSpPr/>
          <p:nvPr/>
        </p:nvSpPr>
        <p:spPr>
          <a:xfrm>
            <a:off x="4992822" y="5311958"/>
            <a:ext cx="18614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  <a:latin typeface="Cambria" panose="02040503050406030204" pitchFamily="18" charset="0"/>
              </a:rPr>
              <a:t>❷ </a:t>
            </a:r>
            <a:r>
              <a:rPr 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  <a:t>Valid page copy</a:t>
            </a:r>
            <a:endParaRPr lang="en-CH" sz="1600" dirty="0">
              <a:solidFill>
                <a:srgbClr val="7030A0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FF4CAD8-D4EE-8C4B-B430-C5C48D952F87}"/>
              </a:ext>
            </a:extLst>
          </p:cNvPr>
          <p:cNvSpPr/>
          <p:nvPr/>
        </p:nvSpPr>
        <p:spPr>
          <a:xfrm>
            <a:off x="4992822" y="4166812"/>
            <a:ext cx="20566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  <a:latin typeface="Cambria" panose="02040503050406030204" pitchFamily="18" charset="0"/>
              </a:rPr>
              <a:t>❸ </a:t>
            </a:r>
            <a:r>
              <a:rPr 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  <a:t>Page invalidation</a:t>
            </a:r>
            <a:endParaRPr lang="en-CH" sz="1600" dirty="0">
              <a:solidFill>
                <a:srgbClr val="7030A0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C37DF2D-945A-AA49-832B-227DDF993386}"/>
              </a:ext>
            </a:extLst>
          </p:cNvPr>
          <p:cNvSpPr/>
          <p:nvPr/>
        </p:nvSpPr>
        <p:spPr>
          <a:xfrm>
            <a:off x="6858000" y="3962400"/>
            <a:ext cx="20503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432FF"/>
                </a:solidFill>
                <a:latin typeface="Cambria" panose="02040503050406030204" pitchFamily="18" charset="0"/>
                <a:sym typeface="Wingdings" pitchFamily="2" charset="2"/>
              </a:rPr>
              <a:t> Next Active Block</a:t>
            </a:r>
            <a:endParaRPr lang="en-CH" sz="1600" dirty="0">
              <a:solidFill>
                <a:srgbClr val="0432FF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35B63F7-43E8-BE46-9471-A07A816231C8}"/>
              </a:ext>
            </a:extLst>
          </p:cNvPr>
          <p:cNvGrpSpPr/>
          <p:nvPr/>
        </p:nvGrpSpPr>
        <p:grpSpPr>
          <a:xfrm>
            <a:off x="1474554" y="5274234"/>
            <a:ext cx="697998" cy="307777"/>
            <a:chOff x="1474554" y="5274234"/>
            <a:chExt cx="697998" cy="307777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3366E3B5-A8EE-1240-8ADF-042A4FBA1A56}"/>
                </a:ext>
              </a:extLst>
            </p:cNvPr>
            <p:cNvSpPr/>
            <p:nvPr/>
          </p:nvSpPr>
          <p:spPr bwMode="auto">
            <a:xfrm>
              <a:off x="1474554" y="5338633"/>
              <a:ext cx="178978" cy="17897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FBC75F5-E194-DC47-840B-67EACA650B55}"/>
                </a:ext>
              </a:extLst>
            </p:cNvPr>
            <p:cNvSpPr/>
            <p:nvPr/>
          </p:nvSpPr>
          <p:spPr>
            <a:xfrm>
              <a:off x="1622145" y="5274234"/>
              <a:ext cx="550407" cy="30777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r>
                <a:rPr lang="en-US" sz="1400" b="1" dirty="0">
                  <a:latin typeface="Cambria" panose="02040503050406030204" pitchFamily="18" charset="0"/>
                </a:rPr>
                <a:t>Free</a:t>
              </a:r>
              <a:endParaRPr lang="en-CH" sz="1400" baseline="-25000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C25B664-B1F5-F34E-B19B-ACBF7CC07811}"/>
              </a:ext>
            </a:extLst>
          </p:cNvPr>
          <p:cNvGrpSpPr/>
          <p:nvPr/>
        </p:nvGrpSpPr>
        <p:grpSpPr>
          <a:xfrm>
            <a:off x="1474554" y="5604016"/>
            <a:ext cx="750128" cy="307777"/>
            <a:chOff x="1474554" y="5605045"/>
            <a:chExt cx="750128" cy="307777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6922EF7-DCF2-3E47-BAE5-DEDE8BBA1800}"/>
                </a:ext>
              </a:extLst>
            </p:cNvPr>
            <p:cNvSpPr/>
            <p:nvPr/>
          </p:nvSpPr>
          <p:spPr bwMode="auto">
            <a:xfrm>
              <a:off x="1474554" y="5669444"/>
              <a:ext cx="178978" cy="17897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F99FB69-96F6-0C42-8019-FC07FDA3170F}"/>
                </a:ext>
              </a:extLst>
            </p:cNvPr>
            <p:cNvSpPr/>
            <p:nvPr/>
          </p:nvSpPr>
          <p:spPr>
            <a:xfrm>
              <a:off x="1622145" y="5605045"/>
              <a:ext cx="602537" cy="30777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r>
                <a:rPr lang="en-US" sz="1400" b="1" dirty="0">
                  <a:latin typeface="Cambria" panose="02040503050406030204" pitchFamily="18" charset="0"/>
                </a:rPr>
                <a:t>Valid</a:t>
              </a:r>
              <a:endParaRPr lang="en-CH" sz="1400" baseline="-25000" dirty="0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BC55A62-7517-3240-BC34-B452E2CEBD77}"/>
              </a:ext>
            </a:extLst>
          </p:cNvPr>
          <p:cNvGrpSpPr/>
          <p:nvPr/>
        </p:nvGrpSpPr>
        <p:grpSpPr>
          <a:xfrm>
            <a:off x="1474554" y="5933798"/>
            <a:ext cx="904593" cy="307777"/>
            <a:chOff x="1474554" y="5933798"/>
            <a:chExt cx="904593" cy="30777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40DF561-BF4C-8D47-8033-49F80891E92A}"/>
                </a:ext>
              </a:extLst>
            </p:cNvPr>
            <p:cNvSpPr/>
            <p:nvPr/>
          </p:nvSpPr>
          <p:spPr bwMode="auto">
            <a:xfrm>
              <a:off x="1474554" y="5998197"/>
              <a:ext cx="178978" cy="178978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38411FC-7922-A547-9004-4E12F2471BA4}"/>
                </a:ext>
              </a:extLst>
            </p:cNvPr>
            <p:cNvSpPr/>
            <p:nvPr/>
          </p:nvSpPr>
          <p:spPr>
            <a:xfrm>
              <a:off x="1622145" y="5933798"/>
              <a:ext cx="757002" cy="30777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r>
                <a:rPr lang="en-US" sz="1400" b="1" dirty="0">
                  <a:latin typeface="Cambria" panose="02040503050406030204" pitchFamily="18" charset="0"/>
                </a:rPr>
                <a:t>Invalid</a:t>
              </a:r>
              <a:endParaRPr lang="en-CH" sz="1400" baseline="-25000" dirty="0"/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D9F0A933-5F8F-064B-B8F7-C3209EA75C3C}"/>
              </a:ext>
            </a:extLst>
          </p:cNvPr>
          <p:cNvSpPr/>
          <p:nvPr/>
        </p:nvSpPr>
        <p:spPr>
          <a:xfrm>
            <a:off x="1247656" y="4935679"/>
            <a:ext cx="12616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Page Status</a:t>
            </a:r>
            <a:endParaRPr lang="en-CH" sz="1600" baseline="-25000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434B27F-0B7E-8148-9466-AB02E5F7B1F3}"/>
              </a:ext>
            </a:extLst>
          </p:cNvPr>
          <p:cNvCxnSpPr/>
          <p:nvPr/>
        </p:nvCxnSpPr>
        <p:spPr bwMode="auto">
          <a:xfrm>
            <a:off x="4591704" y="3834933"/>
            <a:ext cx="449509" cy="52157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rgbClr val="7030A0"/>
            </a:solidFill>
            <a:prstDash val="solid"/>
            <a:round/>
            <a:headEnd type="oval" w="med" len="med"/>
            <a:tailEnd type="none" w="med" len="med"/>
          </a:ln>
          <a:effectLst/>
        </p:spPr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8659BE02-617A-074A-A362-5D468922A38E}"/>
              </a:ext>
            </a:extLst>
          </p:cNvPr>
          <p:cNvGrpSpPr/>
          <p:nvPr/>
        </p:nvGrpSpPr>
        <p:grpSpPr>
          <a:xfrm>
            <a:off x="4591704" y="5597862"/>
            <a:ext cx="3298269" cy="380906"/>
            <a:chOff x="4591704" y="5597862"/>
            <a:chExt cx="3298269" cy="380906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A57312DB-6370-3F44-AEDF-2B4B02092795}"/>
                </a:ext>
              </a:extLst>
            </p:cNvPr>
            <p:cNvSpPr/>
            <p:nvPr/>
          </p:nvSpPr>
          <p:spPr>
            <a:xfrm>
              <a:off x="5010851" y="5640214"/>
              <a:ext cx="287912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rgbClr val="0432FF"/>
                  </a:solidFill>
                  <a:latin typeface="Cambria" panose="02040503050406030204" pitchFamily="18" charset="0"/>
                </a:rPr>
                <a:t>Active Block (or Write Point)</a:t>
              </a:r>
              <a:endParaRPr lang="en-CH" sz="1600" dirty="0">
                <a:solidFill>
                  <a:srgbClr val="0432FF"/>
                </a:solidFill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75605C52-8C1C-D34E-9533-F4AB0F77A2B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591704" y="5597862"/>
              <a:ext cx="449509" cy="20203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rgbClr val="0432FF"/>
              </a:solidFill>
              <a:prstDash val="solid"/>
              <a:round/>
              <a:headEnd type="oval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4166462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Recap: Planes in the same die </a:t>
            </a:r>
            <a:r>
              <a:rPr lang="en-US" dirty="0">
                <a:solidFill>
                  <a:schemeClr val="accent2"/>
                </a:solidFill>
              </a:rPr>
              <a:t>can operate in parallel</a:t>
            </a:r>
            <a:r>
              <a:rPr lang="en-US" dirty="0"/>
              <a:t>, but </a:t>
            </a:r>
            <a:r>
              <a:rPr lang="en-US" dirty="0">
                <a:solidFill>
                  <a:srgbClr val="FF0000"/>
                </a:solidFill>
              </a:rPr>
              <a:t>only when the page offsets are the same</a:t>
            </a:r>
            <a:r>
              <a:rPr lang="en-US" dirty="0"/>
              <a:t>.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53CB09B2-9C16-F449-9DDE-FD1F4D6CA322}"/>
              </a:ext>
            </a:extLst>
          </p:cNvPr>
          <p:cNvSpPr/>
          <p:nvPr/>
        </p:nvSpPr>
        <p:spPr bwMode="auto">
          <a:xfrm>
            <a:off x="3491794" y="2256100"/>
            <a:ext cx="1846491" cy="3763700"/>
          </a:xfrm>
          <a:prstGeom prst="roundRect">
            <a:avLst>
              <a:gd name="adj" fmla="val 6485"/>
            </a:avLst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C53DA67-E771-A14F-9FB0-57BE7F12D4C0}"/>
              </a:ext>
            </a:extLst>
          </p:cNvPr>
          <p:cNvSpPr/>
          <p:nvPr/>
        </p:nvSpPr>
        <p:spPr bwMode="auto">
          <a:xfrm>
            <a:off x="3546928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9677" y="41819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Multi-Plane-Aware Block Management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D640CAE-0737-E741-8296-D2E62A3CA7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364933"/>
              </p:ext>
            </p:extLst>
          </p:nvPr>
        </p:nvGraphicFramePr>
        <p:xfrm>
          <a:off x="3657709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75BE401D-973C-8E41-A8C7-A4CC9B9D494D}"/>
              </a:ext>
            </a:extLst>
          </p:cNvPr>
          <p:cNvSpPr/>
          <p:nvPr/>
        </p:nvSpPr>
        <p:spPr>
          <a:xfrm>
            <a:off x="2590800" y="2514600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9F2B0-7BF1-8147-B785-AEE9BD7B6525}"/>
              </a:ext>
            </a:extLst>
          </p:cNvPr>
          <p:cNvSpPr/>
          <p:nvPr/>
        </p:nvSpPr>
        <p:spPr>
          <a:xfrm>
            <a:off x="2590800" y="31225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E7EE0A-8DD5-A844-BA2D-6682F1B40397}"/>
              </a:ext>
            </a:extLst>
          </p:cNvPr>
          <p:cNvSpPr/>
          <p:nvPr/>
        </p:nvSpPr>
        <p:spPr>
          <a:xfrm>
            <a:off x="2590800" y="5428585"/>
            <a:ext cx="9284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-1</a:t>
            </a:r>
            <a:endParaRPr lang="en-CH" sz="1600" baseline="-25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71B04F-D3ED-1F4A-9DA4-E8BDD7E12EF9}"/>
              </a:ext>
            </a:extLst>
          </p:cNvPr>
          <p:cNvSpPr/>
          <p:nvPr/>
        </p:nvSpPr>
        <p:spPr>
          <a:xfrm rot="5400000">
            <a:off x="3793000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821E72-2745-B847-9B0E-9BA13D765989}"/>
              </a:ext>
            </a:extLst>
          </p:cNvPr>
          <p:cNvSpPr/>
          <p:nvPr/>
        </p:nvSpPr>
        <p:spPr>
          <a:xfrm>
            <a:off x="3506051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graphicFrame>
        <p:nvGraphicFramePr>
          <p:cNvPr id="16" name="Table 5">
            <a:extLst>
              <a:ext uri="{FF2B5EF4-FFF2-40B4-BE49-F238E27FC236}">
                <a16:creationId xmlns:a16="http://schemas.microsoft.com/office/drawing/2014/main" id="{07D89CB4-5F07-EB4B-B070-C3D745630A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050620"/>
              </p:ext>
            </p:extLst>
          </p:nvPr>
        </p:nvGraphicFramePr>
        <p:xfrm>
          <a:off x="3657709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6E7F2048-161F-7549-B173-45FE2D3286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948945"/>
              </p:ext>
            </p:extLst>
          </p:nvPr>
        </p:nvGraphicFramePr>
        <p:xfrm>
          <a:off x="3657709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0B7093B5-4ABE-6448-9678-A3276596C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680081"/>
              </p:ext>
            </p:extLst>
          </p:nvPr>
        </p:nvGraphicFramePr>
        <p:xfrm>
          <a:off x="3657709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07F6D76E-F9EC-BD40-B1EE-3C5A5C51FE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533674"/>
              </p:ext>
            </p:extLst>
          </p:nvPr>
        </p:nvGraphicFramePr>
        <p:xfrm>
          <a:off x="3657709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97AAE6CB-B1F1-4748-81E9-BF9D973CE32D}"/>
              </a:ext>
            </a:extLst>
          </p:cNvPr>
          <p:cNvSpPr/>
          <p:nvPr/>
        </p:nvSpPr>
        <p:spPr>
          <a:xfrm>
            <a:off x="2590800" y="37321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2</a:t>
            </a:r>
            <a:endParaRPr lang="en-CH" sz="1600" baseline="-25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6D6E82F-4D55-0F44-A168-FC05917D4A20}"/>
              </a:ext>
            </a:extLst>
          </p:cNvPr>
          <p:cNvSpPr/>
          <p:nvPr/>
        </p:nvSpPr>
        <p:spPr>
          <a:xfrm>
            <a:off x="2590800" y="4818985"/>
            <a:ext cx="9332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-2</a:t>
            </a:r>
            <a:endParaRPr lang="en-CH" sz="1600" baseline="-25000" dirty="0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2CAFF781-1F28-544E-989D-90A90AB09464}"/>
              </a:ext>
            </a:extLst>
          </p:cNvPr>
          <p:cNvSpPr/>
          <p:nvPr/>
        </p:nvSpPr>
        <p:spPr bwMode="auto">
          <a:xfrm>
            <a:off x="4572000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aphicFrame>
        <p:nvGraphicFramePr>
          <p:cNvPr id="48" name="Table 5">
            <a:extLst>
              <a:ext uri="{FF2B5EF4-FFF2-40B4-BE49-F238E27FC236}">
                <a16:creationId xmlns:a16="http://schemas.microsoft.com/office/drawing/2014/main" id="{F4214087-B69F-D246-989F-2CA7DAEAF8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092691"/>
              </p:ext>
            </p:extLst>
          </p:nvPr>
        </p:nvGraphicFramePr>
        <p:xfrm>
          <a:off x="4682781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49" name="Rectangle 48">
            <a:extLst>
              <a:ext uri="{FF2B5EF4-FFF2-40B4-BE49-F238E27FC236}">
                <a16:creationId xmlns:a16="http://schemas.microsoft.com/office/drawing/2014/main" id="{1A05E7C8-4D8F-3E43-A8F4-FE0876224FB4}"/>
              </a:ext>
            </a:extLst>
          </p:cNvPr>
          <p:cNvSpPr/>
          <p:nvPr/>
        </p:nvSpPr>
        <p:spPr>
          <a:xfrm rot="5400000">
            <a:off x="4818072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E6A2DEE-198F-FE4B-B28C-42F5398C5014}"/>
              </a:ext>
            </a:extLst>
          </p:cNvPr>
          <p:cNvSpPr/>
          <p:nvPr/>
        </p:nvSpPr>
        <p:spPr>
          <a:xfrm>
            <a:off x="4531123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graphicFrame>
        <p:nvGraphicFramePr>
          <p:cNvPr id="51" name="Table 5">
            <a:extLst>
              <a:ext uri="{FF2B5EF4-FFF2-40B4-BE49-F238E27FC236}">
                <a16:creationId xmlns:a16="http://schemas.microsoft.com/office/drawing/2014/main" id="{5FC5EE26-ED77-1B4D-812D-BBDB163CD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077861"/>
              </p:ext>
            </p:extLst>
          </p:nvPr>
        </p:nvGraphicFramePr>
        <p:xfrm>
          <a:off x="4682781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2" name="Table 5">
            <a:extLst>
              <a:ext uri="{FF2B5EF4-FFF2-40B4-BE49-F238E27FC236}">
                <a16:creationId xmlns:a16="http://schemas.microsoft.com/office/drawing/2014/main" id="{200CBDF5-F150-C641-BC2F-A691A37854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194449"/>
              </p:ext>
            </p:extLst>
          </p:nvPr>
        </p:nvGraphicFramePr>
        <p:xfrm>
          <a:off x="4682781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3" name="Table 5">
            <a:extLst>
              <a:ext uri="{FF2B5EF4-FFF2-40B4-BE49-F238E27FC236}">
                <a16:creationId xmlns:a16="http://schemas.microsoft.com/office/drawing/2014/main" id="{6EE2755A-55BB-8749-82A6-A6F6B42FC7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378513"/>
              </p:ext>
            </p:extLst>
          </p:nvPr>
        </p:nvGraphicFramePr>
        <p:xfrm>
          <a:off x="4682781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4" name="Table 5">
            <a:extLst>
              <a:ext uri="{FF2B5EF4-FFF2-40B4-BE49-F238E27FC236}">
                <a16:creationId xmlns:a16="http://schemas.microsoft.com/office/drawing/2014/main" id="{45F7675A-4F62-8D40-A0AF-E39CEB18CF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4770722"/>
              </p:ext>
            </p:extLst>
          </p:nvPr>
        </p:nvGraphicFramePr>
        <p:xfrm>
          <a:off x="4682781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694774AF-0047-044F-A64B-BAC69DACF382}"/>
              </a:ext>
            </a:extLst>
          </p:cNvPr>
          <p:cNvSpPr/>
          <p:nvPr/>
        </p:nvSpPr>
        <p:spPr bwMode="auto">
          <a:xfrm rot="16200000">
            <a:off x="2589094" y="3983846"/>
            <a:ext cx="3657601" cy="308209"/>
          </a:xfrm>
          <a:prstGeom prst="roundRect">
            <a:avLst>
              <a:gd name="adj" fmla="val 38849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dirty="0">
                <a:latin typeface="Cambria" panose="02040503050406030204" pitchFamily="18" charset="0"/>
              </a:rPr>
              <a:t> Peripheral  (Decoder &amp; Charge)</a:t>
            </a: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CA4B294-8554-F24F-85B9-C5FB168D9B8E}"/>
              </a:ext>
            </a:extLst>
          </p:cNvPr>
          <p:cNvSpPr/>
          <p:nvPr/>
        </p:nvSpPr>
        <p:spPr>
          <a:xfrm>
            <a:off x="5306230" y="5767139"/>
            <a:ext cx="5020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Die</a:t>
            </a:r>
            <a:endParaRPr lang="en-CH" sz="16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E319F1F-8637-E347-9866-BDA99DABD8B2}"/>
              </a:ext>
            </a:extLst>
          </p:cNvPr>
          <p:cNvGrpSpPr/>
          <p:nvPr/>
        </p:nvGrpSpPr>
        <p:grpSpPr>
          <a:xfrm>
            <a:off x="3250211" y="2498932"/>
            <a:ext cx="2336551" cy="2570738"/>
            <a:chOff x="3250211" y="2498932"/>
            <a:chExt cx="2336551" cy="2570738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3F7DD72B-4092-8749-BEE9-55FC6F026FDF}"/>
                </a:ext>
              </a:extLst>
            </p:cNvPr>
            <p:cNvSpPr/>
            <p:nvPr/>
          </p:nvSpPr>
          <p:spPr>
            <a:xfrm>
              <a:off x="3250211" y="2498932"/>
              <a:ext cx="3209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Cambria" panose="02040503050406030204" pitchFamily="18" charset="0"/>
                </a:rPr>
                <a:t>3</a:t>
              </a:r>
              <a:endParaRPr lang="en-CH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B44EDBA1-DD08-244B-A0B8-EFEEC46F2F3D}"/>
                </a:ext>
              </a:extLst>
            </p:cNvPr>
            <p:cNvSpPr/>
            <p:nvPr/>
          </p:nvSpPr>
          <p:spPr>
            <a:xfrm>
              <a:off x="3250211" y="3107174"/>
              <a:ext cx="3209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Cambria" panose="02040503050406030204" pitchFamily="18" charset="0"/>
                </a:rPr>
                <a:t>2</a:t>
              </a:r>
              <a:endParaRPr lang="en-CH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3D4DB365-46AD-7C43-8CCC-0F3A9B2AABD1}"/>
                </a:ext>
              </a:extLst>
            </p:cNvPr>
            <p:cNvSpPr/>
            <p:nvPr/>
          </p:nvSpPr>
          <p:spPr>
            <a:xfrm>
              <a:off x="3250211" y="3715415"/>
              <a:ext cx="3209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Cambria" panose="02040503050406030204" pitchFamily="18" charset="0"/>
                </a:rPr>
                <a:t>5</a:t>
              </a:r>
              <a:endParaRPr lang="en-CH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B355D04C-4DB4-4941-8D32-B6399AA0416C}"/>
                </a:ext>
              </a:extLst>
            </p:cNvPr>
            <p:cNvSpPr/>
            <p:nvPr/>
          </p:nvSpPr>
          <p:spPr>
            <a:xfrm>
              <a:off x="3250211" y="4700338"/>
              <a:ext cx="3209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Cambria" panose="02040503050406030204" pitchFamily="18" charset="0"/>
                </a:rPr>
                <a:t>1</a:t>
              </a:r>
              <a:endParaRPr lang="en-CH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44F69D82-D978-6F4E-8597-766618CC2E8F}"/>
                </a:ext>
              </a:extLst>
            </p:cNvPr>
            <p:cNvSpPr/>
            <p:nvPr/>
          </p:nvSpPr>
          <p:spPr>
            <a:xfrm>
              <a:off x="5265840" y="2498932"/>
              <a:ext cx="3209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Cambria" panose="02040503050406030204" pitchFamily="18" charset="0"/>
                </a:rPr>
                <a:t>0</a:t>
              </a:r>
              <a:endParaRPr lang="en-CH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AE85623-11EF-8443-B0F8-648D885ABC42}"/>
                </a:ext>
              </a:extLst>
            </p:cNvPr>
            <p:cNvSpPr/>
            <p:nvPr/>
          </p:nvSpPr>
          <p:spPr>
            <a:xfrm>
              <a:off x="5265840" y="3107174"/>
              <a:ext cx="3209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Cambria" panose="02040503050406030204" pitchFamily="18" charset="0"/>
                </a:rPr>
                <a:t>7</a:t>
              </a:r>
              <a:endParaRPr lang="en-CH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BE04F97B-0E1D-1348-988E-6CDF68DC611A}"/>
                </a:ext>
              </a:extLst>
            </p:cNvPr>
            <p:cNvSpPr/>
            <p:nvPr/>
          </p:nvSpPr>
          <p:spPr>
            <a:xfrm>
              <a:off x="5265840" y="3715415"/>
              <a:ext cx="3209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Cambria" panose="02040503050406030204" pitchFamily="18" charset="0"/>
                </a:rPr>
                <a:t>3</a:t>
              </a:r>
              <a:endParaRPr lang="en-CH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4A6F5CD7-E59A-1445-9C7B-35C4A0A4F594}"/>
                </a:ext>
              </a:extLst>
            </p:cNvPr>
            <p:cNvSpPr/>
            <p:nvPr/>
          </p:nvSpPr>
          <p:spPr>
            <a:xfrm>
              <a:off x="5265840" y="4700338"/>
              <a:ext cx="32092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  <a:latin typeface="Cambria" panose="02040503050406030204" pitchFamily="18" charset="0"/>
                </a:rPr>
                <a:t>2</a:t>
              </a:r>
              <a:endParaRPr lang="en-CH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DC4261ED-1367-DF40-91F7-A66E2C7D3C25}"/>
                </a:ext>
              </a:extLst>
            </p:cNvPr>
            <p:cNvSpPr/>
            <p:nvPr/>
          </p:nvSpPr>
          <p:spPr bwMode="auto">
            <a:xfrm>
              <a:off x="3593993" y="3596004"/>
              <a:ext cx="618781" cy="609599"/>
            </a:xfrm>
            <a:prstGeom prst="roundRect">
              <a:avLst>
                <a:gd name="adj" fmla="val 11059"/>
              </a:avLst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0BD3BD01-7042-C143-9B13-360DA4CFA3A4}"/>
                </a:ext>
              </a:extLst>
            </p:cNvPr>
            <p:cNvSpPr/>
            <p:nvPr/>
          </p:nvSpPr>
          <p:spPr bwMode="auto">
            <a:xfrm>
              <a:off x="4615614" y="2979129"/>
              <a:ext cx="618781" cy="609599"/>
            </a:xfrm>
            <a:prstGeom prst="roundRect">
              <a:avLst>
                <a:gd name="adj" fmla="val 11059"/>
              </a:avLst>
            </a:prstGeom>
            <a:noFill/>
            <a:ln w="19050" cap="flat" cmpd="sng" algn="ctr">
              <a:solidFill>
                <a:srgbClr val="C0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097802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Recap: Planes in the same die </a:t>
            </a:r>
            <a:r>
              <a:rPr lang="en-US" dirty="0">
                <a:solidFill>
                  <a:schemeClr val="accent2"/>
                </a:solidFill>
              </a:rPr>
              <a:t>can operate in parallel</a:t>
            </a:r>
            <a:r>
              <a:rPr lang="en-US" dirty="0"/>
              <a:t>, but </a:t>
            </a:r>
            <a:r>
              <a:rPr lang="en-US" dirty="0">
                <a:solidFill>
                  <a:srgbClr val="FF0000"/>
                </a:solidFill>
              </a:rPr>
              <a:t>only when the page offsets are the same</a:t>
            </a:r>
            <a:r>
              <a:rPr lang="en-US" dirty="0"/>
              <a:t>.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53CB09B2-9C16-F449-9DDE-FD1F4D6CA322}"/>
              </a:ext>
            </a:extLst>
          </p:cNvPr>
          <p:cNvSpPr/>
          <p:nvPr/>
        </p:nvSpPr>
        <p:spPr bwMode="auto">
          <a:xfrm>
            <a:off x="3491794" y="2256100"/>
            <a:ext cx="1846491" cy="3763700"/>
          </a:xfrm>
          <a:prstGeom prst="roundRect">
            <a:avLst>
              <a:gd name="adj" fmla="val 6485"/>
            </a:avLst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C53DA67-E771-A14F-9FB0-57BE7F12D4C0}"/>
              </a:ext>
            </a:extLst>
          </p:cNvPr>
          <p:cNvSpPr/>
          <p:nvPr/>
        </p:nvSpPr>
        <p:spPr bwMode="auto">
          <a:xfrm>
            <a:off x="3546928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9677" y="41819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Multi-Plane-Aware Block Management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D640CAE-0737-E741-8296-D2E62A3CA7D2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75BE401D-973C-8E41-A8C7-A4CC9B9D494D}"/>
              </a:ext>
            </a:extLst>
          </p:cNvPr>
          <p:cNvSpPr/>
          <p:nvPr/>
        </p:nvSpPr>
        <p:spPr>
          <a:xfrm>
            <a:off x="2590800" y="2514600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9F2B0-7BF1-8147-B785-AEE9BD7B6525}"/>
              </a:ext>
            </a:extLst>
          </p:cNvPr>
          <p:cNvSpPr/>
          <p:nvPr/>
        </p:nvSpPr>
        <p:spPr>
          <a:xfrm>
            <a:off x="2590800" y="31225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E7EE0A-8DD5-A844-BA2D-6682F1B40397}"/>
              </a:ext>
            </a:extLst>
          </p:cNvPr>
          <p:cNvSpPr/>
          <p:nvPr/>
        </p:nvSpPr>
        <p:spPr>
          <a:xfrm>
            <a:off x="2590800" y="5428585"/>
            <a:ext cx="9284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-1</a:t>
            </a:r>
            <a:endParaRPr lang="en-CH" sz="1600" baseline="-25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71B04F-D3ED-1F4A-9DA4-E8BDD7E12EF9}"/>
              </a:ext>
            </a:extLst>
          </p:cNvPr>
          <p:cNvSpPr/>
          <p:nvPr/>
        </p:nvSpPr>
        <p:spPr>
          <a:xfrm rot="5400000">
            <a:off x="3793000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821E72-2745-B847-9B0E-9BA13D765989}"/>
              </a:ext>
            </a:extLst>
          </p:cNvPr>
          <p:cNvSpPr/>
          <p:nvPr/>
        </p:nvSpPr>
        <p:spPr>
          <a:xfrm>
            <a:off x="3506051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graphicFrame>
        <p:nvGraphicFramePr>
          <p:cNvPr id="16" name="Table 5">
            <a:extLst>
              <a:ext uri="{FF2B5EF4-FFF2-40B4-BE49-F238E27FC236}">
                <a16:creationId xmlns:a16="http://schemas.microsoft.com/office/drawing/2014/main" id="{07D89CB4-5F07-EB4B-B070-C3D745630AA0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6E7F2048-161F-7549-B173-45FE2D32868D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0B7093B5-4ABE-6448-9678-A3276596CF60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07F6D76E-F9EC-BD40-B1EE-3C5A5C51FEB3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97AAE6CB-B1F1-4748-81E9-BF9D973CE32D}"/>
              </a:ext>
            </a:extLst>
          </p:cNvPr>
          <p:cNvSpPr/>
          <p:nvPr/>
        </p:nvSpPr>
        <p:spPr>
          <a:xfrm>
            <a:off x="2590800" y="37321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2</a:t>
            </a:r>
            <a:endParaRPr lang="en-CH" sz="1600" baseline="-25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6D6E82F-4D55-0F44-A168-FC05917D4A20}"/>
              </a:ext>
            </a:extLst>
          </p:cNvPr>
          <p:cNvSpPr/>
          <p:nvPr/>
        </p:nvSpPr>
        <p:spPr>
          <a:xfrm>
            <a:off x="2590800" y="4818985"/>
            <a:ext cx="9332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-2</a:t>
            </a:r>
            <a:endParaRPr lang="en-CH" sz="1600" baseline="-25000" dirty="0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2CAFF781-1F28-544E-989D-90A90AB09464}"/>
              </a:ext>
            </a:extLst>
          </p:cNvPr>
          <p:cNvSpPr/>
          <p:nvPr/>
        </p:nvSpPr>
        <p:spPr bwMode="auto">
          <a:xfrm>
            <a:off x="4572000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aphicFrame>
        <p:nvGraphicFramePr>
          <p:cNvPr id="48" name="Table 5">
            <a:extLst>
              <a:ext uri="{FF2B5EF4-FFF2-40B4-BE49-F238E27FC236}">
                <a16:creationId xmlns:a16="http://schemas.microsoft.com/office/drawing/2014/main" id="{F4214087-B69F-D246-989F-2CA7DAEAF8D1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49" name="Rectangle 48">
            <a:extLst>
              <a:ext uri="{FF2B5EF4-FFF2-40B4-BE49-F238E27FC236}">
                <a16:creationId xmlns:a16="http://schemas.microsoft.com/office/drawing/2014/main" id="{1A05E7C8-4D8F-3E43-A8F4-FE0876224FB4}"/>
              </a:ext>
            </a:extLst>
          </p:cNvPr>
          <p:cNvSpPr/>
          <p:nvPr/>
        </p:nvSpPr>
        <p:spPr>
          <a:xfrm rot="5400000">
            <a:off x="4818072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E6A2DEE-198F-FE4B-B28C-42F5398C5014}"/>
              </a:ext>
            </a:extLst>
          </p:cNvPr>
          <p:cNvSpPr/>
          <p:nvPr/>
        </p:nvSpPr>
        <p:spPr>
          <a:xfrm>
            <a:off x="4531123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graphicFrame>
        <p:nvGraphicFramePr>
          <p:cNvPr id="51" name="Table 5">
            <a:extLst>
              <a:ext uri="{FF2B5EF4-FFF2-40B4-BE49-F238E27FC236}">
                <a16:creationId xmlns:a16="http://schemas.microsoft.com/office/drawing/2014/main" id="{5FC5EE26-ED77-1B4D-812D-BBDB163CD2E9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2" name="Table 5">
            <a:extLst>
              <a:ext uri="{FF2B5EF4-FFF2-40B4-BE49-F238E27FC236}">
                <a16:creationId xmlns:a16="http://schemas.microsoft.com/office/drawing/2014/main" id="{200CBDF5-F150-C641-BC2F-A691A37854BD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3" name="Table 5">
            <a:extLst>
              <a:ext uri="{FF2B5EF4-FFF2-40B4-BE49-F238E27FC236}">
                <a16:creationId xmlns:a16="http://schemas.microsoft.com/office/drawing/2014/main" id="{6EE2755A-55BB-8749-82A6-A6F6B42FC7AE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4" name="Table 5">
            <a:extLst>
              <a:ext uri="{FF2B5EF4-FFF2-40B4-BE49-F238E27FC236}">
                <a16:creationId xmlns:a16="http://schemas.microsoft.com/office/drawing/2014/main" id="{45F7675A-4F62-8D40-A0AF-E39CEB18CFE4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694774AF-0047-044F-A64B-BAC69DACF382}"/>
              </a:ext>
            </a:extLst>
          </p:cNvPr>
          <p:cNvSpPr/>
          <p:nvPr/>
        </p:nvSpPr>
        <p:spPr bwMode="auto">
          <a:xfrm rot="16200000">
            <a:off x="2589094" y="3983846"/>
            <a:ext cx="3657601" cy="308209"/>
          </a:xfrm>
          <a:prstGeom prst="roundRect">
            <a:avLst>
              <a:gd name="adj" fmla="val 38849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dirty="0">
                <a:latin typeface="Cambria" panose="02040503050406030204" pitchFamily="18" charset="0"/>
              </a:rPr>
              <a:t> Peripheral  (Decoder &amp; Charge)</a:t>
            </a: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CA4B294-8554-F24F-85B9-C5FB168D9B8E}"/>
              </a:ext>
            </a:extLst>
          </p:cNvPr>
          <p:cNvSpPr/>
          <p:nvPr/>
        </p:nvSpPr>
        <p:spPr>
          <a:xfrm>
            <a:off x="5306230" y="5767139"/>
            <a:ext cx="5020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Die</a:t>
            </a:r>
            <a:endParaRPr lang="en-CH" sz="16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F7DD72B-4092-8749-BEE9-55FC6F026FDF}"/>
              </a:ext>
            </a:extLst>
          </p:cNvPr>
          <p:cNvSpPr/>
          <p:nvPr/>
        </p:nvSpPr>
        <p:spPr>
          <a:xfrm>
            <a:off x="3250211" y="2498932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3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44EDBA1-DD08-244B-A0B8-EFEEC46F2F3D}"/>
              </a:ext>
            </a:extLst>
          </p:cNvPr>
          <p:cNvSpPr/>
          <p:nvPr/>
        </p:nvSpPr>
        <p:spPr>
          <a:xfrm>
            <a:off x="3250211" y="3107174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2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B355D04C-4DB4-4941-8D32-B6399AA0416C}"/>
              </a:ext>
            </a:extLst>
          </p:cNvPr>
          <p:cNvSpPr/>
          <p:nvPr/>
        </p:nvSpPr>
        <p:spPr>
          <a:xfrm>
            <a:off x="3250211" y="4700338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4F69D82-D978-6F4E-8597-766618CC2E8F}"/>
              </a:ext>
            </a:extLst>
          </p:cNvPr>
          <p:cNvSpPr/>
          <p:nvPr/>
        </p:nvSpPr>
        <p:spPr>
          <a:xfrm>
            <a:off x="5265840" y="2498932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E04F97B-0E1D-1348-988E-6CDF68DC611A}"/>
              </a:ext>
            </a:extLst>
          </p:cNvPr>
          <p:cNvSpPr/>
          <p:nvPr/>
        </p:nvSpPr>
        <p:spPr>
          <a:xfrm>
            <a:off x="5265840" y="3715415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3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4A6F5CD7-E59A-1445-9C7B-35C4A0A4F594}"/>
              </a:ext>
            </a:extLst>
          </p:cNvPr>
          <p:cNvSpPr/>
          <p:nvPr/>
        </p:nvSpPr>
        <p:spPr>
          <a:xfrm>
            <a:off x="5265840" y="4700338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2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DC4261ED-1367-DF40-91F7-A66E2C7D3C25}"/>
              </a:ext>
            </a:extLst>
          </p:cNvPr>
          <p:cNvSpPr/>
          <p:nvPr/>
        </p:nvSpPr>
        <p:spPr bwMode="auto">
          <a:xfrm>
            <a:off x="3593993" y="3596004"/>
            <a:ext cx="618781" cy="609599"/>
          </a:xfrm>
          <a:prstGeom prst="roundRect">
            <a:avLst>
              <a:gd name="adj" fmla="val 11059"/>
            </a:avLst>
          </a:prstGeom>
          <a:noFill/>
          <a:ln w="190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0BD3BD01-7042-C143-9B13-360DA4CFA3A4}"/>
              </a:ext>
            </a:extLst>
          </p:cNvPr>
          <p:cNvSpPr/>
          <p:nvPr/>
        </p:nvSpPr>
        <p:spPr bwMode="auto">
          <a:xfrm>
            <a:off x="4615614" y="2979129"/>
            <a:ext cx="618781" cy="609599"/>
          </a:xfrm>
          <a:prstGeom prst="roundRect">
            <a:avLst>
              <a:gd name="adj" fmla="val 11059"/>
            </a:avLst>
          </a:prstGeom>
          <a:noFill/>
          <a:ln w="190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9" name="Curved Connector 38">
            <a:extLst>
              <a:ext uri="{FF2B5EF4-FFF2-40B4-BE49-F238E27FC236}">
                <a16:creationId xmlns:a16="http://schemas.microsoft.com/office/drawing/2014/main" id="{86D9DC68-E800-EE4E-B953-13B1028E8E8C}"/>
              </a:ext>
            </a:extLst>
          </p:cNvPr>
          <p:cNvCxnSpPr>
            <a:cxnSpLocks/>
            <a:stCxn id="17" idx="1"/>
            <a:endCxn id="19" idx="1"/>
          </p:cNvCxnSpPr>
          <p:nvPr/>
        </p:nvCxnSpPr>
        <p:spPr bwMode="auto">
          <a:xfrm rot="10800000" flipV="1">
            <a:off x="3657709" y="3901440"/>
            <a:ext cx="12700" cy="1696422"/>
          </a:xfrm>
          <a:prstGeom prst="curvedConnector3">
            <a:avLst>
              <a:gd name="adj1" fmla="val 9269157"/>
            </a:avLst>
          </a:prstGeom>
          <a:solidFill>
            <a:srgbClr val="C0C0C0"/>
          </a:solidFill>
          <a:ln w="15875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3D4DB365-46AD-7C43-8CCC-0F3A9B2AABD1}"/>
              </a:ext>
            </a:extLst>
          </p:cNvPr>
          <p:cNvSpPr/>
          <p:nvPr/>
        </p:nvSpPr>
        <p:spPr>
          <a:xfrm>
            <a:off x="3250211" y="3715415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5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cxnSp>
        <p:nvCxnSpPr>
          <p:cNvPr id="45" name="Curved Connector 44">
            <a:extLst>
              <a:ext uri="{FF2B5EF4-FFF2-40B4-BE49-F238E27FC236}">
                <a16:creationId xmlns:a16="http://schemas.microsoft.com/office/drawing/2014/main" id="{8D7EE4A1-E557-F54F-B47D-DF738F998266}"/>
              </a:ext>
            </a:extLst>
          </p:cNvPr>
          <p:cNvCxnSpPr>
            <a:cxnSpLocks/>
            <a:stCxn id="51" idx="3"/>
            <a:endCxn id="54" idx="3"/>
          </p:cNvCxnSpPr>
          <p:nvPr/>
        </p:nvCxnSpPr>
        <p:spPr bwMode="auto">
          <a:xfrm>
            <a:off x="5178081" y="3291840"/>
            <a:ext cx="12700" cy="2306022"/>
          </a:xfrm>
          <a:prstGeom prst="curvedConnector3">
            <a:avLst>
              <a:gd name="adj1" fmla="val 8528969"/>
            </a:avLst>
          </a:prstGeom>
          <a:solidFill>
            <a:srgbClr val="C0C0C0"/>
          </a:solidFill>
          <a:ln w="15875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1AE85623-11EF-8443-B0F8-648D885ABC42}"/>
              </a:ext>
            </a:extLst>
          </p:cNvPr>
          <p:cNvSpPr/>
          <p:nvPr/>
        </p:nvSpPr>
        <p:spPr>
          <a:xfrm>
            <a:off x="5265840" y="3107174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7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297918"/>
      </p:ext>
    </p:extLst>
  </p:cSld>
  <p:clrMapOvr>
    <a:masterClrMapping/>
  </p:clrMapOvr>
  <p:transition spd="slow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I/O Mismatch b/w OS and NAND Flash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The </a:t>
            </a:r>
            <a:r>
              <a:rPr lang="en-US" dirty="0">
                <a:solidFill>
                  <a:srgbClr val="0432FF"/>
                </a:solidFill>
              </a:rPr>
              <a:t>page size</a:t>
            </a:r>
            <a:r>
              <a:rPr lang="en-US" dirty="0"/>
              <a:t> (i.e., minimum I/O unit) of NAND flash memory </a:t>
            </a:r>
            <a:r>
              <a:rPr lang="en-US" dirty="0">
                <a:solidFill>
                  <a:srgbClr val="0432FF"/>
                </a:solidFill>
              </a:rPr>
              <a:t>has continuously </a:t>
            </a:r>
            <a:r>
              <a:rPr lang="en-US" dirty="0" smtClean="0">
                <a:solidFill>
                  <a:srgbClr val="0432FF"/>
                </a:solidFill>
              </a:rPr>
              <a:t>increased</a:t>
            </a:r>
            <a:endParaRPr lang="en-US" dirty="0"/>
          </a:p>
          <a:p>
            <a:pPr lvl="1"/>
            <a:r>
              <a:rPr lang="en-US" dirty="0"/>
              <a:t>From 256 bytes to </a:t>
            </a:r>
            <a:r>
              <a:rPr lang="en-US" dirty="0">
                <a:solidFill>
                  <a:srgbClr val="FF0000"/>
                </a:solidFill>
              </a:rPr>
              <a:t>16 KiB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Low area overhead </a:t>
            </a:r>
            <a:r>
              <a:rPr lang="en-US" dirty="0"/>
              <a:t>and </a:t>
            </a:r>
            <a:r>
              <a:rPr lang="en-US" dirty="0">
                <a:solidFill>
                  <a:schemeClr val="accent2"/>
                </a:solidFill>
              </a:rPr>
              <a:t>high bandwidth (size / latency)</a:t>
            </a:r>
          </a:p>
          <a:p>
            <a:pPr lvl="1"/>
            <a:endParaRPr lang="en-US" dirty="0">
              <a:solidFill>
                <a:schemeClr val="accent2"/>
              </a:solidFill>
            </a:endParaRPr>
          </a:p>
          <a:p>
            <a:r>
              <a:rPr lang="en-US" dirty="0"/>
              <a:t>The </a:t>
            </a:r>
            <a:r>
              <a:rPr lang="en-US" dirty="0">
                <a:solidFill>
                  <a:srgbClr val="0432FF"/>
                </a:solidFill>
              </a:rPr>
              <a:t>logical block </a:t>
            </a:r>
            <a:r>
              <a:rPr lang="en-US" dirty="0"/>
              <a:t>(or sector) size of file systems </a:t>
            </a:r>
            <a:r>
              <a:rPr lang="en-US" dirty="0">
                <a:solidFill>
                  <a:srgbClr val="0432FF"/>
                </a:solidFill>
              </a:rPr>
              <a:t>has also </a:t>
            </a:r>
            <a:r>
              <a:rPr lang="en-US" dirty="0" smtClean="0">
                <a:solidFill>
                  <a:srgbClr val="0432FF"/>
                </a:solidFill>
              </a:rPr>
              <a:t>increased</a:t>
            </a:r>
            <a:endParaRPr lang="en-US" dirty="0"/>
          </a:p>
          <a:p>
            <a:pPr lvl="1"/>
            <a:r>
              <a:rPr lang="en-US" dirty="0"/>
              <a:t>From 512 bytes to </a:t>
            </a:r>
            <a:r>
              <a:rPr lang="en-US" dirty="0">
                <a:solidFill>
                  <a:srgbClr val="FF0000"/>
                </a:solidFill>
              </a:rPr>
              <a:t>4 KiB</a:t>
            </a:r>
          </a:p>
          <a:p>
            <a:pPr lvl="1"/>
            <a:r>
              <a:rPr lang="en-US" dirty="0"/>
              <a:t>To more efficiently work with NAND flash-based SSDs</a:t>
            </a:r>
          </a:p>
          <a:p>
            <a:pPr lvl="1"/>
            <a:r>
              <a:rPr lang="en-US" dirty="0"/>
              <a:t>Increasing the block size is </a:t>
            </a:r>
            <a:r>
              <a:rPr lang="en-US" dirty="0">
                <a:solidFill>
                  <a:srgbClr val="FF0000"/>
                </a:solidFill>
              </a:rPr>
              <a:t>not </a:t>
            </a:r>
            <a:r>
              <a:rPr lang="en-US" dirty="0" smtClean="0">
                <a:solidFill>
                  <a:srgbClr val="FF0000"/>
                </a:solidFill>
              </a:rPr>
              <a:t>straightforward</a:t>
            </a:r>
            <a:endParaRPr lang="en-US" dirty="0"/>
          </a:p>
          <a:p>
            <a:pPr lvl="2"/>
            <a:r>
              <a:rPr lang="en-US" sz="2200" dirty="0"/>
              <a:t>I/O handling is closely </a:t>
            </a:r>
            <a:r>
              <a:rPr lang="en-US" sz="2200" dirty="0" smtClean="0"/>
              <a:t>related to </a:t>
            </a:r>
            <a:r>
              <a:rPr lang="en-US" sz="2200" dirty="0"/>
              <a:t>OS memory </a:t>
            </a:r>
            <a:r>
              <a:rPr lang="en-US" sz="2200" dirty="0" smtClean="0"/>
              <a:t>management</a:t>
            </a:r>
            <a:endParaRPr lang="en-US" sz="2200" dirty="0"/>
          </a:p>
          <a:p>
            <a:pPr lvl="2"/>
            <a:r>
              <a:rPr lang="en-US" sz="2200" dirty="0"/>
              <a:t>Memory page size = 4 KiB</a:t>
            </a:r>
          </a:p>
          <a:p>
            <a:pPr lvl="2"/>
            <a:r>
              <a:rPr lang="en-US" sz="2200" dirty="0"/>
              <a:t>Unnecessary fetch or eviction at the page cache </a:t>
            </a:r>
          </a:p>
        </p:txBody>
      </p:sp>
    </p:spTree>
    <p:extLst>
      <p:ext uri="{BB962C8B-B14F-4D97-AF65-F5344CB8AC3E}">
        <p14:creationId xmlns:p14="http://schemas.microsoft.com/office/powerpoint/2010/main" val="2872125711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Recap: Planes in the same die </a:t>
            </a:r>
            <a:r>
              <a:rPr lang="en-US" dirty="0">
                <a:solidFill>
                  <a:schemeClr val="accent2"/>
                </a:solidFill>
              </a:rPr>
              <a:t>can operate in parallel</a:t>
            </a:r>
            <a:r>
              <a:rPr lang="en-US" dirty="0"/>
              <a:t>, but </a:t>
            </a:r>
            <a:r>
              <a:rPr lang="en-US" dirty="0">
                <a:solidFill>
                  <a:srgbClr val="FF0000"/>
                </a:solidFill>
              </a:rPr>
              <a:t>only when the page offsets are the same</a:t>
            </a:r>
            <a:r>
              <a:rPr lang="en-US" dirty="0"/>
              <a:t>.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53CB09B2-9C16-F449-9DDE-FD1F4D6CA322}"/>
              </a:ext>
            </a:extLst>
          </p:cNvPr>
          <p:cNvSpPr/>
          <p:nvPr/>
        </p:nvSpPr>
        <p:spPr bwMode="auto">
          <a:xfrm>
            <a:off x="3491794" y="2256100"/>
            <a:ext cx="1846491" cy="3763700"/>
          </a:xfrm>
          <a:prstGeom prst="roundRect">
            <a:avLst>
              <a:gd name="adj" fmla="val 6485"/>
            </a:avLst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C53DA67-E771-A14F-9FB0-57BE7F12D4C0}"/>
              </a:ext>
            </a:extLst>
          </p:cNvPr>
          <p:cNvSpPr/>
          <p:nvPr/>
        </p:nvSpPr>
        <p:spPr bwMode="auto">
          <a:xfrm>
            <a:off x="3546928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9677" y="41819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Multi-Plane-Aware Block Management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D640CAE-0737-E741-8296-D2E62A3CA7D2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75BE401D-973C-8E41-A8C7-A4CC9B9D494D}"/>
              </a:ext>
            </a:extLst>
          </p:cNvPr>
          <p:cNvSpPr/>
          <p:nvPr/>
        </p:nvSpPr>
        <p:spPr>
          <a:xfrm>
            <a:off x="2590800" y="2514600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9F2B0-7BF1-8147-B785-AEE9BD7B6525}"/>
              </a:ext>
            </a:extLst>
          </p:cNvPr>
          <p:cNvSpPr/>
          <p:nvPr/>
        </p:nvSpPr>
        <p:spPr>
          <a:xfrm>
            <a:off x="2590800" y="31225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E7EE0A-8DD5-A844-BA2D-6682F1B40397}"/>
              </a:ext>
            </a:extLst>
          </p:cNvPr>
          <p:cNvSpPr/>
          <p:nvPr/>
        </p:nvSpPr>
        <p:spPr>
          <a:xfrm>
            <a:off x="2590800" y="5428585"/>
            <a:ext cx="9284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-1</a:t>
            </a:r>
            <a:endParaRPr lang="en-CH" sz="1600" baseline="-25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71B04F-D3ED-1F4A-9DA4-E8BDD7E12EF9}"/>
              </a:ext>
            </a:extLst>
          </p:cNvPr>
          <p:cNvSpPr/>
          <p:nvPr/>
        </p:nvSpPr>
        <p:spPr>
          <a:xfrm rot="5400000">
            <a:off x="3793000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821E72-2745-B847-9B0E-9BA13D765989}"/>
              </a:ext>
            </a:extLst>
          </p:cNvPr>
          <p:cNvSpPr/>
          <p:nvPr/>
        </p:nvSpPr>
        <p:spPr>
          <a:xfrm>
            <a:off x="3506051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graphicFrame>
        <p:nvGraphicFramePr>
          <p:cNvPr id="16" name="Table 5">
            <a:extLst>
              <a:ext uri="{FF2B5EF4-FFF2-40B4-BE49-F238E27FC236}">
                <a16:creationId xmlns:a16="http://schemas.microsoft.com/office/drawing/2014/main" id="{07D89CB4-5F07-EB4B-B070-C3D745630AA0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6E7F2048-161F-7549-B173-45FE2D32868D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0B7093B5-4ABE-6448-9678-A3276596CF60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07F6D76E-F9EC-BD40-B1EE-3C5A5C51FE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850614"/>
              </p:ext>
            </p:extLst>
          </p:nvPr>
        </p:nvGraphicFramePr>
        <p:xfrm>
          <a:off x="3657709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97AAE6CB-B1F1-4748-81E9-BF9D973CE32D}"/>
              </a:ext>
            </a:extLst>
          </p:cNvPr>
          <p:cNvSpPr/>
          <p:nvPr/>
        </p:nvSpPr>
        <p:spPr>
          <a:xfrm>
            <a:off x="2590800" y="37321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2</a:t>
            </a:r>
            <a:endParaRPr lang="en-CH" sz="1600" baseline="-25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6D6E82F-4D55-0F44-A168-FC05917D4A20}"/>
              </a:ext>
            </a:extLst>
          </p:cNvPr>
          <p:cNvSpPr/>
          <p:nvPr/>
        </p:nvSpPr>
        <p:spPr>
          <a:xfrm>
            <a:off x="2590800" y="4818985"/>
            <a:ext cx="9332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-2</a:t>
            </a:r>
            <a:endParaRPr lang="en-CH" sz="1600" baseline="-25000" dirty="0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2CAFF781-1F28-544E-989D-90A90AB09464}"/>
              </a:ext>
            </a:extLst>
          </p:cNvPr>
          <p:cNvSpPr/>
          <p:nvPr/>
        </p:nvSpPr>
        <p:spPr bwMode="auto">
          <a:xfrm>
            <a:off x="4572000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aphicFrame>
        <p:nvGraphicFramePr>
          <p:cNvPr id="48" name="Table 5">
            <a:extLst>
              <a:ext uri="{FF2B5EF4-FFF2-40B4-BE49-F238E27FC236}">
                <a16:creationId xmlns:a16="http://schemas.microsoft.com/office/drawing/2014/main" id="{F4214087-B69F-D246-989F-2CA7DAEAF8D1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49" name="Rectangle 48">
            <a:extLst>
              <a:ext uri="{FF2B5EF4-FFF2-40B4-BE49-F238E27FC236}">
                <a16:creationId xmlns:a16="http://schemas.microsoft.com/office/drawing/2014/main" id="{1A05E7C8-4D8F-3E43-A8F4-FE0876224FB4}"/>
              </a:ext>
            </a:extLst>
          </p:cNvPr>
          <p:cNvSpPr/>
          <p:nvPr/>
        </p:nvSpPr>
        <p:spPr>
          <a:xfrm rot="5400000">
            <a:off x="4818072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E6A2DEE-198F-FE4B-B28C-42F5398C5014}"/>
              </a:ext>
            </a:extLst>
          </p:cNvPr>
          <p:cNvSpPr/>
          <p:nvPr/>
        </p:nvSpPr>
        <p:spPr>
          <a:xfrm>
            <a:off x="4531123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graphicFrame>
        <p:nvGraphicFramePr>
          <p:cNvPr id="51" name="Table 5">
            <a:extLst>
              <a:ext uri="{FF2B5EF4-FFF2-40B4-BE49-F238E27FC236}">
                <a16:creationId xmlns:a16="http://schemas.microsoft.com/office/drawing/2014/main" id="{5FC5EE26-ED77-1B4D-812D-BBDB163CD2E9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2" name="Table 5">
            <a:extLst>
              <a:ext uri="{FF2B5EF4-FFF2-40B4-BE49-F238E27FC236}">
                <a16:creationId xmlns:a16="http://schemas.microsoft.com/office/drawing/2014/main" id="{200CBDF5-F150-C641-BC2F-A691A37854BD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3" name="Table 5">
            <a:extLst>
              <a:ext uri="{FF2B5EF4-FFF2-40B4-BE49-F238E27FC236}">
                <a16:creationId xmlns:a16="http://schemas.microsoft.com/office/drawing/2014/main" id="{6EE2755A-55BB-8749-82A6-A6F6B42FC7AE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4" name="Table 5">
            <a:extLst>
              <a:ext uri="{FF2B5EF4-FFF2-40B4-BE49-F238E27FC236}">
                <a16:creationId xmlns:a16="http://schemas.microsoft.com/office/drawing/2014/main" id="{45F7675A-4F62-8D40-A0AF-E39CEB18CF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901705"/>
              </p:ext>
            </p:extLst>
          </p:nvPr>
        </p:nvGraphicFramePr>
        <p:xfrm>
          <a:off x="4682781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694774AF-0047-044F-A64B-BAC69DACF382}"/>
              </a:ext>
            </a:extLst>
          </p:cNvPr>
          <p:cNvSpPr/>
          <p:nvPr/>
        </p:nvSpPr>
        <p:spPr bwMode="auto">
          <a:xfrm rot="16200000">
            <a:off x="2589094" y="3983846"/>
            <a:ext cx="3657601" cy="308209"/>
          </a:xfrm>
          <a:prstGeom prst="roundRect">
            <a:avLst>
              <a:gd name="adj" fmla="val 38849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dirty="0">
                <a:latin typeface="Cambria" panose="02040503050406030204" pitchFamily="18" charset="0"/>
              </a:rPr>
              <a:t> Peripheral  (Decoder &amp; Charge)</a:t>
            </a: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CA4B294-8554-F24F-85B9-C5FB168D9B8E}"/>
              </a:ext>
            </a:extLst>
          </p:cNvPr>
          <p:cNvSpPr/>
          <p:nvPr/>
        </p:nvSpPr>
        <p:spPr>
          <a:xfrm>
            <a:off x="5306231" y="5767139"/>
            <a:ext cx="5020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Die</a:t>
            </a:r>
            <a:endParaRPr lang="en-CH" sz="16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F7DD72B-4092-8749-BEE9-55FC6F026FDF}"/>
              </a:ext>
            </a:extLst>
          </p:cNvPr>
          <p:cNvSpPr/>
          <p:nvPr/>
        </p:nvSpPr>
        <p:spPr>
          <a:xfrm>
            <a:off x="3250211" y="2498932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3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44EDBA1-DD08-244B-A0B8-EFEEC46F2F3D}"/>
              </a:ext>
            </a:extLst>
          </p:cNvPr>
          <p:cNvSpPr/>
          <p:nvPr/>
        </p:nvSpPr>
        <p:spPr>
          <a:xfrm>
            <a:off x="3250211" y="3107174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2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B355D04C-4DB4-4941-8D32-B6399AA0416C}"/>
              </a:ext>
            </a:extLst>
          </p:cNvPr>
          <p:cNvSpPr/>
          <p:nvPr/>
        </p:nvSpPr>
        <p:spPr>
          <a:xfrm>
            <a:off x="3250211" y="4700338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4F69D82-D978-6F4E-8597-766618CC2E8F}"/>
              </a:ext>
            </a:extLst>
          </p:cNvPr>
          <p:cNvSpPr/>
          <p:nvPr/>
        </p:nvSpPr>
        <p:spPr>
          <a:xfrm>
            <a:off x="5265840" y="2498932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E04F97B-0E1D-1348-988E-6CDF68DC611A}"/>
              </a:ext>
            </a:extLst>
          </p:cNvPr>
          <p:cNvSpPr/>
          <p:nvPr/>
        </p:nvSpPr>
        <p:spPr>
          <a:xfrm>
            <a:off x="5265840" y="3715415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3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4A6F5CD7-E59A-1445-9C7B-35C4A0A4F594}"/>
              </a:ext>
            </a:extLst>
          </p:cNvPr>
          <p:cNvSpPr/>
          <p:nvPr/>
        </p:nvSpPr>
        <p:spPr>
          <a:xfrm>
            <a:off x="5265840" y="4700338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2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DC4261ED-1367-DF40-91F7-A66E2C7D3C25}"/>
              </a:ext>
            </a:extLst>
          </p:cNvPr>
          <p:cNvSpPr/>
          <p:nvPr/>
        </p:nvSpPr>
        <p:spPr bwMode="auto">
          <a:xfrm>
            <a:off x="3593993" y="3596004"/>
            <a:ext cx="618781" cy="609599"/>
          </a:xfrm>
          <a:prstGeom prst="roundRect">
            <a:avLst>
              <a:gd name="adj" fmla="val 11059"/>
            </a:avLst>
          </a:prstGeom>
          <a:noFill/>
          <a:ln w="190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0BD3BD01-7042-C143-9B13-360DA4CFA3A4}"/>
              </a:ext>
            </a:extLst>
          </p:cNvPr>
          <p:cNvSpPr/>
          <p:nvPr/>
        </p:nvSpPr>
        <p:spPr bwMode="auto">
          <a:xfrm>
            <a:off x="4615614" y="2979129"/>
            <a:ext cx="618781" cy="609599"/>
          </a:xfrm>
          <a:prstGeom prst="roundRect">
            <a:avLst>
              <a:gd name="adj" fmla="val 11059"/>
            </a:avLst>
          </a:prstGeom>
          <a:noFill/>
          <a:ln w="190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9" name="Curved Connector 38">
            <a:extLst>
              <a:ext uri="{FF2B5EF4-FFF2-40B4-BE49-F238E27FC236}">
                <a16:creationId xmlns:a16="http://schemas.microsoft.com/office/drawing/2014/main" id="{86D9DC68-E800-EE4E-B953-13B1028E8E8C}"/>
              </a:ext>
            </a:extLst>
          </p:cNvPr>
          <p:cNvCxnSpPr>
            <a:cxnSpLocks/>
            <a:stCxn id="17" idx="1"/>
            <a:endCxn id="19" idx="1"/>
          </p:cNvCxnSpPr>
          <p:nvPr/>
        </p:nvCxnSpPr>
        <p:spPr bwMode="auto">
          <a:xfrm rot="10800000" flipV="1">
            <a:off x="3657709" y="3901440"/>
            <a:ext cx="12700" cy="1696422"/>
          </a:xfrm>
          <a:prstGeom prst="curvedConnector3">
            <a:avLst>
              <a:gd name="adj1" fmla="val 9269157"/>
            </a:avLst>
          </a:prstGeom>
          <a:solidFill>
            <a:srgbClr val="C0C0C0"/>
          </a:solidFill>
          <a:ln w="15875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3D4DB365-46AD-7C43-8CCC-0F3A9B2AABD1}"/>
              </a:ext>
            </a:extLst>
          </p:cNvPr>
          <p:cNvSpPr/>
          <p:nvPr/>
        </p:nvSpPr>
        <p:spPr>
          <a:xfrm>
            <a:off x="3250211" y="3715415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5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cxnSp>
        <p:nvCxnSpPr>
          <p:cNvPr id="45" name="Curved Connector 44">
            <a:extLst>
              <a:ext uri="{FF2B5EF4-FFF2-40B4-BE49-F238E27FC236}">
                <a16:creationId xmlns:a16="http://schemas.microsoft.com/office/drawing/2014/main" id="{8D7EE4A1-E557-F54F-B47D-DF738F998266}"/>
              </a:ext>
            </a:extLst>
          </p:cNvPr>
          <p:cNvCxnSpPr>
            <a:cxnSpLocks/>
            <a:stCxn id="51" idx="3"/>
            <a:endCxn id="54" idx="3"/>
          </p:cNvCxnSpPr>
          <p:nvPr/>
        </p:nvCxnSpPr>
        <p:spPr bwMode="auto">
          <a:xfrm>
            <a:off x="5178081" y="3291840"/>
            <a:ext cx="12700" cy="2306022"/>
          </a:xfrm>
          <a:prstGeom prst="curvedConnector3">
            <a:avLst>
              <a:gd name="adj1" fmla="val 8528969"/>
            </a:avLst>
          </a:prstGeom>
          <a:solidFill>
            <a:srgbClr val="C0C0C0"/>
          </a:solidFill>
          <a:ln w="15875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1AE85623-11EF-8443-B0F8-648D885ABC42}"/>
              </a:ext>
            </a:extLst>
          </p:cNvPr>
          <p:cNvSpPr/>
          <p:nvPr/>
        </p:nvSpPr>
        <p:spPr>
          <a:xfrm>
            <a:off x="5265840" y="3107174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7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C9B14AAE-AEFA-BC4C-93E7-83A477CA33DA}"/>
              </a:ext>
            </a:extLst>
          </p:cNvPr>
          <p:cNvSpPr/>
          <p:nvPr/>
        </p:nvSpPr>
        <p:spPr bwMode="auto">
          <a:xfrm>
            <a:off x="3627396" y="5321555"/>
            <a:ext cx="1589023" cy="122780"/>
          </a:xfrm>
          <a:prstGeom prst="roundRect">
            <a:avLst>
              <a:gd name="adj" fmla="val 11059"/>
            </a:avLst>
          </a:prstGeom>
          <a:noFill/>
          <a:ln w="190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B4FCB77-1259-D244-9949-191E4EBEEAC1}"/>
              </a:ext>
            </a:extLst>
          </p:cNvPr>
          <p:cNvSpPr/>
          <p:nvPr/>
        </p:nvSpPr>
        <p:spPr>
          <a:xfrm>
            <a:off x="5402396" y="5181600"/>
            <a:ext cx="1608004" cy="231236"/>
          </a:xfrm>
          <a:prstGeom prst="rect">
            <a:avLst/>
          </a:prstGeom>
          <a:solidFill>
            <a:schemeClr val="bg1"/>
          </a:solidFill>
        </p:spPr>
        <p:txBody>
          <a:bodyPr wrap="none" lIns="0" rIns="0" anchor="ctr">
            <a:spAutoFit/>
          </a:bodyPr>
          <a:lstStyle/>
          <a:p>
            <a:pPr algn="ctr"/>
            <a:r>
              <a:rPr lang="en-US" sz="1600" b="1" i="1" dirty="0">
                <a:solidFill>
                  <a:srgbClr val="C00000"/>
                </a:solidFill>
                <a:latin typeface="Cambria" panose="02040503050406030204" pitchFamily="18" charset="0"/>
              </a:rPr>
              <a:t>Multi-plane write</a:t>
            </a:r>
            <a:endParaRPr lang="en-CH" sz="1600" i="1" dirty="0">
              <a:solidFill>
                <a:srgbClr val="C00000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7E1D656-7D0A-4042-9935-E28914EDC372}"/>
              </a:ext>
            </a:extLst>
          </p:cNvPr>
          <p:cNvSpPr/>
          <p:nvPr/>
        </p:nvSpPr>
        <p:spPr>
          <a:xfrm>
            <a:off x="685800" y="4483866"/>
            <a:ext cx="18045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>Single-plane read</a:t>
            </a:r>
            <a:endParaRPr lang="en-CH" sz="1600" i="1" dirty="0">
              <a:solidFill>
                <a:srgbClr val="FF0000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C504DA6-3873-3141-9FA5-16EB5E371FF1}"/>
              </a:ext>
            </a:extLst>
          </p:cNvPr>
          <p:cNvSpPr/>
          <p:nvPr/>
        </p:nvSpPr>
        <p:spPr>
          <a:xfrm>
            <a:off x="6256639" y="4202139"/>
            <a:ext cx="18045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>Single-plane read</a:t>
            </a:r>
            <a:endParaRPr lang="en-CH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724219"/>
      </p:ext>
    </p:extLst>
  </p:cSld>
  <p:clrMapOvr>
    <a:masterClrMapping/>
  </p:clrMapOvr>
  <p:transition spd="slow" advClick="0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Recap: Planes in the same die </a:t>
            </a:r>
            <a:r>
              <a:rPr lang="en-US" dirty="0">
                <a:solidFill>
                  <a:schemeClr val="accent2"/>
                </a:solidFill>
              </a:rPr>
              <a:t>can operate in parallel</a:t>
            </a:r>
            <a:r>
              <a:rPr lang="en-US" dirty="0"/>
              <a:t>, but </a:t>
            </a:r>
            <a:r>
              <a:rPr lang="en-US" dirty="0">
                <a:solidFill>
                  <a:srgbClr val="FF0000"/>
                </a:solidFill>
              </a:rPr>
              <a:t>only when the page offsets are the same</a:t>
            </a:r>
            <a:r>
              <a:rPr lang="en-US" dirty="0"/>
              <a:t>.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53CB09B2-9C16-F449-9DDE-FD1F4D6CA322}"/>
              </a:ext>
            </a:extLst>
          </p:cNvPr>
          <p:cNvSpPr/>
          <p:nvPr/>
        </p:nvSpPr>
        <p:spPr bwMode="auto">
          <a:xfrm>
            <a:off x="3491794" y="2256100"/>
            <a:ext cx="1846491" cy="3763700"/>
          </a:xfrm>
          <a:prstGeom prst="roundRect">
            <a:avLst>
              <a:gd name="adj" fmla="val 6485"/>
            </a:avLst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C53DA67-E771-A14F-9FB0-57BE7F12D4C0}"/>
              </a:ext>
            </a:extLst>
          </p:cNvPr>
          <p:cNvSpPr/>
          <p:nvPr/>
        </p:nvSpPr>
        <p:spPr bwMode="auto">
          <a:xfrm>
            <a:off x="3546928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9677" y="41819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Multi-Plane-Aware Block Management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D640CAE-0737-E741-8296-D2E62A3CA7D2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75BE401D-973C-8E41-A8C7-A4CC9B9D494D}"/>
              </a:ext>
            </a:extLst>
          </p:cNvPr>
          <p:cNvSpPr/>
          <p:nvPr/>
        </p:nvSpPr>
        <p:spPr>
          <a:xfrm>
            <a:off x="2590800" y="2514600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9F2B0-7BF1-8147-B785-AEE9BD7B6525}"/>
              </a:ext>
            </a:extLst>
          </p:cNvPr>
          <p:cNvSpPr/>
          <p:nvPr/>
        </p:nvSpPr>
        <p:spPr>
          <a:xfrm>
            <a:off x="2590800" y="31225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E7EE0A-8DD5-A844-BA2D-6682F1B40397}"/>
              </a:ext>
            </a:extLst>
          </p:cNvPr>
          <p:cNvSpPr/>
          <p:nvPr/>
        </p:nvSpPr>
        <p:spPr>
          <a:xfrm>
            <a:off x="2590800" y="5428585"/>
            <a:ext cx="9284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-1</a:t>
            </a:r>
            <a:endParaRPr lang="en-CH" sz="1600" baseline="-25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71B04F-D3ED-1F4A-9DA4-E8BDD7E12EF9}"/>
              </a:ext>
            </a:extLst>
          </p:cNvPr>
          <p:cNvSpPr/>
          <p:nvPr/>
        </p:nvSpPr>
        <p:spPr>
          <a:xfrm rot="5400000">
            <a:off x="3793000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821E72-2745-B847-9B0E-9BA13D765989}"/>
              </a:ext>
            </a:extLst>
          </p:cNvPr>
          <p:cNvSpPr/>
          <p:nvPr/>
        </p:nvSpPr>
        <p:spPr>
          <a:xfrm>
            <a:off x="3506051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graphicFrame>
        <p:nvGraphicFramePr>
          <p:cNvPr id="16" name="Table 5">
            <a:extLst>
              <a:ext uri="{FF2B5EF4-FFF2-40B4-BE49-F238E27FC236}">
                <a16:creationId xmlns:a16="http://schemas.microsoft.com/office/drawing/2014/main" id="{07D89CB4-5F07-EB4B-B070-C3D745630AA0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6E7F2048-161F-7549-B173-45FE2D32868D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0B7093B5-4ABE-6448-9678-A3276596CF60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07F6D76E-F9EC-BD40-B1EE-3C5A5C51FE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6046367"/>
              </p:ext>
            </p:extLst>
          </p:nvPr>
        </p:nvGraphicFramePr>
        <p:xfrm>
          <a:off x="3657709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97AAE6CB-B1F1-4748-81E9-BF9D973CE32D}"/>
              </a:ext>
            </a:extLst>
          </p:cNvPr>
          <p:cNvSpPr/>
          <p:nvPr/>
        </p:nvSpPr>
        <p:spPr>
          <a:xfrm>
            <a:off x="2590800" y="37321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2</a:t>
            </a:r>
            <a:endParaRPr lang="en-CH" sz="1600" baseline="-25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6D6E82F-4D55-0F44-A168-FC05917D4A20}"/>
              </a:ext>
            </a:extLst>
          </p:cNvPr>
          <p:cNvSpPr/>
          <p:nvPr/>
        </p:nvSpPr>
        <p:spPr>
          <a:xfrm>
            <a:off x="2590800" y="4818985"/>
            <a:ext cx="9332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-2</a:t>
            </a:r>
            <a:endParaRPr lang="en-CH" sz="1600" baseline="-25000" dirty="0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2CAFF781-1F28-544E-989D-90A90AB09464}"/>
              </a:ext>
            </a:extLst>
          </p:cNvPr>
          <p:cNvSpPr/>
          <p:nvPr/>
        </p:nvSpPr>
        <p:spPr bwMode="auto">
          <a:xfrm>
            <a:off x="4572000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aphicFrame>
        <p:nvGraphicFramePr>
          <p:cNvPr id="48" name="Table 5">
            <a:extLst>
              <a:ext uri="{FF2B5EF4-FFF2-40B4-BE49-F238E27FC236}">
                <a16:creationId xmlns:a16="http://schemas.microsoft.com/office/drawing/2014/main" id="{F4214087-B69F-D246-989F-2CA7DAEAF8D1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49" name="Rectangle 48">
            <a:extLst>
              <a:ext uri="{FF2B5EF4-FFF2-40B4-BE49-F238E27FC236}">
                <a16:creationId xmlns:a16="http://schemas.microsoft.com/office/drawing/2014/main" id="{1A05E7C8-4D8F-3E43-A8F4-FE0876224FB4}"/>
              </a:ext>
            </a:extLst>
          </p:cNvPr>
          <p:cNvSpPr/>
          <p:nvPr/>
        </p:nvSpPr>
        <p:spPr>
          <a:xfrm rot="5400000">
            <a:off x="4818072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E6A2DEE-198F-FE4B-B28C-42F5398C5014}"/>
              </a:ext>
            </a:extLst>
          </p:cNvPr>
          <p:cNvSpPr/>
          <p:nvPr/>
        </p:nvSpPr>
        <p:spPr>
          <a:xfrm>
            <a:off x="4531123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graphicFrame>
        <p:nvGraphicFramePr>
          <p:cNvPr id="51" name="Table 5">
            <a:extLst>
              <a:ext uri="{FF2B5EF4-FFF2-40B4-BE49-F238E27FC236}">
                <a16:creationId xmlns:a16="http://schemas.microsoft.com/office/drawing/2014/main" id="{5FC5EE26-ED77-1B4D-812D-BBDB163CD2E9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2" name="Table 5">
            <a:extLst>
              <a:ext uri="{FF2B5EF4-FFF2-40B4-BE49-F238E27FC236}">
                <a16:creationId xmlns:a16="http://schemas.microsoft.com/office/drawing/2014/main" id="{200CBDF5-F150-C641-BC2F-A691A37854BD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3" name="Table 5">
            <a:extLst>
              <a:ext uri="{FF2B5EF4-FFF2-40B4-BE49-F238E27FC236}">
                <a16:creationId xmlns:a16="http://schemas.microsoft.com/office/drawing/2014/main" id="{6EE2755A-55BB-8749-82A6-A6F6B42FC7AE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4" name="Table 5">
            <a:extLst>
              <a:ext uri="{FF2B5EF4-FFF2-40B4-BE49-F238E27FC236}">
                <a16:creationId xmlns:a16="http://schemas.microsoft.com/office/drawing/2014/main" id="{45F7675A-4F62-8D40-A0AF-E39CEB18CFE4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694774AF-0047-044F-A64B-BAC69DACF382}"/>
              </a:ext>
            </a:extLst>
          </p:cNvPr>
          <p:cNvSpPr/>
          <p:nvPr/>
        </p:nvSpPr>
        <p:spPr bwMode="auto">
          <a:xfrm rot="16200000">
            <a:off x="2589094" y="3983846"/>
            <a:ext cx="3657601" cy="308209"/>
          </a:xfrm>
          <a:prstGeom prst="roundRect">
            <a:avLst>
              <a:gd name="adj" fmla="val 38849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dirty="0">
                <a:latin typeface="Cambria" panose="02040503050406030204" pitchFamily="18" charset="0"/>
              </a:rPr>
              <a:t> Peripheral  (Decoder &amp; Charge)</a:t>
            </a: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CA4B294-8554-F24F-85B9-C5FB168D9B8E}"/>
              </a:ext>
            </a:extLst>
          </p:cNvPr>
          <p:cNvSpPr/>
          <p:nvPr/>
        </p:nvSpPr>
        <p:spPr>
          <a:xfrm>
            <a:off x="5306231" y="5767139"/>
            <a:ext cx="5020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Die</a:t>
            </a:r>
            <a:endParaRPr lang="en-CH" sz="16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F7DD72B-4092-8749-BEE9-55FC6F026FDF}"/>
              </a:ext>
            </a:extLst>
          </p:cNvPr>
          <p:cNvSpPr/>
          <p:nvPr/>
        </p:nvSpPr>
        <p:spPr>
          <a:xfrm>
            <a:off x="3250211" y="2498932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3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44EDBA1-DD08-244B-A0B8-EFEEC46F2F3D}"/>
              </a:ext>
            </a:extLst>
          </p:cNvPr>
          <p:cNvSpPr/>
          <p:nvPr/>
        </p:nvSpPr>
        <p:spPr>
          <a:xfrm>
            <a:off x="3250211" y="3107174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2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B355D04C-4DB4-4941-8D32-B6399AA0416C}"/>
              </a:ext>
            </a:extLst>
          </p:cNvPr>
          <p:cNvSpPr/>
          <p:nvPr/>
        </p:nvSpPr>
        <p:spPr>
          <a:xfrm>
            <a:off x="3250211" y="4700338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4F69D82-D978-6F4E-8597-766618CC2E8F}"/>
              </a:ext>
            </a:extLst>
          </p:cNvPr>
          <p:cNvSpPr/>
          <p:nvPr/>
        </p:nvSpPr>
        <p:spPr>
          <a:xfrm>
            <a:off x="5265840" y="2498932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E04F97B-0E1D-1348-988E-6CDF68DC611A}"/>
              </a:ext>
            </a:extLst>
          </p:cNvPr>
          <p:cNvSpPr/>
          <p:nvPr/>
        </p:nvSpPr>
        <p:spPr>
          <a:xfrm>
            <a:off x="5265840" y="3715415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3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4A6F5CD7-E59A-1445-9C7B-35C4A0A4F594}"/>
              </a:ext>
            </a:extLst>
          </p:cNvPr>
          <p:cNvSpPr/>
          <p:nvPr/>
        </p:nvSpPr>
        <p:spPr>
          <a:xfrm>
            <a:off x="5265840" y="4700338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2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DC4261ED-1367-DF40-91F7-A66E2C7D3C25}"/>
              </a:ext>
            </a:extLst>
          </p:cNvPr>
          <p:cNvSpPr/>
          <p:nvPr/>
        </p:nvSpPr>
        <p:spPr bwMode="auto">
          <a:xfrm>
            <a:off x="3593993" y="3596004"/>
            <a:ext cx="618781" cy="609599"/>
          </a:xfrm>
          <a:prstGeom prst="roundRect">
            <a:avLst>
              <a:gd name="adj" fmla="val 11059"/>
            </a:avLst>
          </a:prstGeom>
          <a:noFill/>
          <a:ln w="190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0BD3BD01-7042-C143-9B13-360DA4CFA3A4}"/>
              </a:ext>
            </a:extLst>
          </p:cNvPr>
          <p:cNvSpPr/>
          <p:nvPr/>
        </p:nvSpPr>
        <p:spPr bwMode="auto">
          <a:xfrm>
            <a:off x="4615614" y="2979129"/>
            <a:ext cx="618781" cy="609599"/>
          </a:xfrm>
          <a:prstGeom prst="roundRect">
            <a:avLst>
              <a:gd name="adj" fmla="val 11059"/>
            </a:avLst>
          </a:prstGeom>
          <a:noFill/>
          <a:ln w="190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39" name="Curved Connector 38">
            <a:extLst>
              <a:ext uri="{FF2B5EF4-FFF2-40B4-BE49-F238E27FC236}">
                <a16:creationId xmlns:a16="http://schemas.microsoft.com/office/drawing/2014/main" id="{86D9DC68-E800-EE4E-B953-13B1028E8E8C}"/>
              </a:ext>
            </a:extLst>
          </p:cNvPr>
          <p:cNvCxnSpPr>
            <a:cxnSpLocks/>
            <a:stCxn id="17" idx="1"/>
            <a:endCxn id="19" idx="1"/>
          </p:cNvCxnSpPr>
          <p:nvPr/>
        </p:nvCxnSpPr>
        <p:spPr bwMode="auto">
          <a:xfrm rot="10800000" flipV="1">
            <a:off x="3657709" y="3901440"/>
            <a:ext cx="12700" cy="1696422"/>
          </a:xfrm>
          <a:prstGeom prst="curvedConnector3">
            <a:avLst>
              <a:gd name="adj1" fmla="val 9269157"/>
            </a:avLst>
          </a:prstGeom>
          <a:solidFill>
            <a:srgbClr val="C0C0C0"/>
          </a:solidFill>
          <a:ln w="15875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3D4DB365-46AD-7C43-8CCC-0F3A9B2AABD1}"/>
              </a:ext>
            </a:extLst>
          </p:cNvPr>
          <p:cNvSpPr/>
          <p:nvPr/>
        </p:nvSpPr>
        <p:spPr>
          <a:xfrm>
            <a:off x="3250211" y="3715415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5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AE85623-11EF-8443-B0F8-648D885ABC42}"/>
              </a:ext>
            </a:extLst>
          </p:cNvPr>
          <p:cNvSpPr/>
          <p:nvPr/>
        </p:nvSpPr>
        <p:spPr>
          <a:xfrm>
            <a:off x="5265840" y="3107174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7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C9B14AAE-AEFA-BC4C-93E7-83A477CA33DA}"/>
              </a:ext>
            </a:extLst>
          </p:cNvPr>
          <p:cNvSpPr/>
          <p:nvPr/>
        </p:nvSpPr>
        <p:spPr bwMode="auto">
          <a:xfrm>
            <a:off x="3627396" y="5384914"/>
            <a:ext cx="561335" cy="180696"/>
          </a:xfrm>
          <a:prstGeom prst="roundRect">
            <a:avLst>
              <a:gd name="adj" fmla="val 11059"/>
            </a:avLst>
          </a:prstGeom>
          <a:noFill/>
          <a:ln w="190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7E1D656-7D0A-4042-9935-E28914EDC372}"/>
              </a:ext>
            </a:extLst>
          </p:cNvPr>
          <p:cNvSpPr/>
          <p:nvPr/>
        </p:nvSpPr>
        <p:spPr>
          <a:xfrm>
            <a:off x="304800" y="4572000"/>
            <a:ext cx="22197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>2</a:t>
            </a:r>
            <a: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</a:rPr>
              <a:t>×</a:t>
            </a:r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>Single-plane reads</a:t>
            </a:r>
            <a:endParaRPr lang="en-CH" sz="1600" i="1" dirty="0">
              <a:solidFill>
                <a:srgbClr val="FF0000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39A6735-B077-6247-8F64-1943A616B633}"/>
              </a:ext>
            </a:extLst>
          </p:cNvPr>
          <p:cNvSpPr/>
          <p:nvPr/>
        </p:nvSpPr>
        <p:spPr>
          <a:xfrm>
            <a:off x="304800" y="4925836"/>
            <a:ext cx="22815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>2</a:t>
            </a:r>
            <a: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</a:rPr>
              <a:t>×</a:t>
            </a:r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>Single-plane writes</a:t>
            </a:r>
            <a:endParaRPr lang="en-CH" sz="16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428383"/>
      </p:ext>
    </p:extLst>
  </p:cSld>
  <p:clrMapOvr>
    <a:masterClrMapping/>
  </p:clrMapOvr>
  <p:transition spd="slow" advClick="0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Recap: Planes in the same die </a:t>
            </a:r>
            <a:r>
              <a:rPr lang="en-US" dirty="0">
                <a:solidFill>
                  <a:schemeClr val="accent2"/>
                </a:solidFill>
              </a:rPr>
              <a:t>can operate in parallel</a:t>
            </a:r>
            <a:r>
              <a:rPr lang="en-US" dirty="0"/>
              <a:t>, but </a:t>
            </a:r>
            <a:r>
              <a:rPr lang="en-US" dirty="0">
                <a:solidFill>
                  <a:srgbClr val="FF0000"/>
                </a:solidFill>
              </a:rPr>
              <a:t>only when the page offsets are the same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53CB09B2-9C16-F449-9DDE-FD1F4D6CA322}"/>
              </a:ext>
            </a:extLst>
          </p:cNvPr>
          <p:cNvSpPr/>
          <p:nvPr/>
        </p:nvSpPr>
        <p:spPr bwMode="auto">
          <a:xfrm>
            <a:off x="3491794" y="2256100"/>
            <a:ext cx="1846491" cy="3763700"/>
          </a:xfrm>
          <a:prstGeom prst="roundRect">
            <a:avLst>
              <a:gd name="adj" fmla="val 6485"/>
            </a:avLst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C53DA67-E771-A14F-9FB0-57BE7F12D4C0}"/>
              </a:ext>
            </a:extLst>
          </p:cNvPr>
          <p:cNvSpPr/>
          <p:nvPr/>
        </p:nvSpPr>
        <p:spPr bwMode="auto">
          <a:xfrm>
            <a:off x="3546928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9677" y="41819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Multi-Plane-Aware Block Management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D640CAE-0737-E741-8296-D2E62A3CA7D2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75BE401D-973C-8E41-A8C7-A4CC9B9D494D}"/>
              </a:ext>
            </a:extLst>
          </p:cNvPr>
          <p:cNvSpPr/>
          <p:nvPr/>
        </p:nvSpPr>
        <p:spPr>
          <a:xfrm>
            <a:off x="2590800" y="2514600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9F2B0-7BF1-8147-B785-AEE9BD7B6525}"/>
              </a:ext>
            </a:extLst>
          </p:cNvPr>
          <p:cNvSpPr/>
          <p:nvPr/>
        </p:nvSpPr>
        <p:spPr>
          <a:xfrm>
            <a:off x="2590800" y="31225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E7EE0A-8DD5-A844-BA2D-6682F1B40397}"/>
              </a:ext>
            </a:extLst>
          </p:cNvPr>
          <p:cNvSpPr/>
          <p:nvPr/>
        </p:nvSpPr>
        <p:spPr>
          <a:xfrm>
            <a:off x="2590800" y="5428585"/>
            <a:ext cx="9284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-1</a:t>
            </a:r>
            <a:endParaRPr lang="en-CH" sz="1600" baseline="-25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71B04F-D3ED-1F4A-9DA4-E8BDD7E12EF9}"/>
              </a:ext>
            </a:extLst>
          </p:cNvPr>
          <p:cNvSpPr/>
          <p:nvPr/>
        </p:nvSpPr>
        <p:spPr>
          <a:xfrm rot="5400000">
            <a:off x="3793000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821E72-2745-B847-9B0E-9BA13D765989}"/>
              </a:ext>
            </a:extLst>
          </p:cNvPr>
          <p:cNvSpPr/>
          <p:nvPr/>
        </p:nvSpPr>
        <p:spPr>
          <a:xfrm>
            <a:off x="3506051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graphicFrame>
        <p:nvGraphicFramePr>
          <p:cNvPr id="16" name="Table 5">
            <a:extLst>
              <a:ext uri="{FF2B5EF4-FFF2-40B4-BE49-F238E27FC236}">
                <a16:creationId xmlns:a16="http://schemas.microsoft.com/office/drawing/2014/main" id="{07D89CB4-5F07-EB4B-B070-C3D745630AA0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6E7F2048-161F-7549-B173-45FE2D3286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941700"/>
              </p:ext>
            </p:extLst>
          </p:nvPr>
        </p:nvGraphicFramePr>
        <p:xfrm>
          <a:off x="3657709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0B7093B5-4ABE-6448-9678-A3276596CF60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07F6D76E-F9EC-BD40-B1EE-3C5A5C51FEB3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97AAE6CB-B1F1-4748-81E9-BF9D973CE32D}"/>
              </a:ext>
            </a:extLst>
          </p:cNvPr>
          <p:cNvSpPr/>
          <p:nvPr/>
        </p:nvSpPr>
        <p:spPr>
          <a:xfrm>
            <a:off x="2590800" y="37321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2</a:t>
            </a:r>
            <a:endParaRPr lang="en-CH" sz="1600" baseline="-25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6D6E82F-4D55-0F44-A168-FC05917D4A20}"/>
              </a:ext>
            </a:extLst>
          </p:cNvPr>
          <p:cNvSpPr/>
          <p:nvPr/>
        </p:nvSpPr>
        <p:spPr>
          <a:xfrm>
            <a:off x="2590800" y="4818985"/>
            <a:ext cx="9332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-2</a:t>
            </a:r>
            <a:endParaRPr lang="en-CH" sz="1600" baseline="-25000" dirty="0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2CAFF781-1F28-544E-989D-90A90AB09464}"/>
              </a:ext>
            </a:extLst>
          </p:cNvPr>
          <p:cNvSpPr/>
          <p:nvPr/>
        </p:nvSpPr>
        <p:spPr bwMode="auto">
          <a:xfrm>
            <a:off x="4572000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aphicFrame>
        <p:nvGraphicFramePr>
          <p:cNvPr id="48" name="Table 5">
            <a:extLst>
              <a:ext uri="{FF2B5EF4-FFF2-40B4-BE49-F238E27FC236}">
                <a16:creationId xmlns:a16="http://schemas.microsoft.com/office/drawing/2014/main" id="{F4214087-B69F-D246-989F-2CA7DAEAF8D1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49" name="Rectangle 48">
            <a:extLst>
              <a:ext uri="{FF2B5EF4-FFF2-40B4-BE49-F238E27FC236}">
                <a16:creationId xmlns:a16="http://schemas.microsoft.com/office/drawing/2014/main" id="{1A05E7C8-4D8F-3E43-A8F4-FE0876224FB4}"/>
              </a:ext>
            </a:extLst>
          </p:cNvPr>
          <p:cNvSpPr/>
          <p:nvPr/>
        </p:nvSpPr>
        <p:spPr>
          <a:xfrm rot="5400000">
            <a:off x="4818072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E6A2DEE-198F-FE4B-B28C-42F5398C5014}"/>
              </a:ext>
            </a:extLst>
          </p:cNvPr>
          <p:cNvSpPr/>
          <p:nvPr/>
        </p:nvSpPr>
        <p:spPr>
          <a:xfrm>
            <a:off x="4531123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graphicFrame>
        <p:nvGraphicFramePr>
          <p:cNvPr id="51" name="Table 5">
            <a:extLst>
              <a:ext uri="{FF2B5EF4-FFF2-40B4-BE49-F238E27FC236}">
                <a16:creationId xmlns:a16="http://schemas.microsoft.com/office/drawing/2014/main" id="{5FC5EE26-ED77-1B4D-812D-BBDB163CD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057102"/>
              </p:ext>
            </p:extLst>
          </p:nvPr>
        </p:nvGraphicFramePr>
        <p:xfrm>
          <a:off x="4682781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2" name="Table 5">
            <a:extLst>
              <a:ext uri="{FF2B5EF4-FFF2-40B4-BE49-F238E27FC236}">
                <a16:creationId xmlns:a16="http://schemas.microsoft.com/office/drawing/2014/main" id="{200CBDF5-F150-C641-BC2F-A691A37854BD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3" name="Table 5">
            <a:extLst>
              <a:ext uri="{FF2B5EF4-FFF2-40B4-BE49-F238E27FC236}">
                <a16:creationId xmlns:a16="http://schemas.microsoft.com/office/drawing/2014/main" id="{6EE2755A-55BB-8749-82A6-A6F6B42FC7AE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4" name="Table 5">
            <a:extLst>
              <a:ext uri="{FF2B5EF4-FFF2-40B4-BE49-F238E27FC236}">
                <a16:creationId xmlns:a16="http://schemas.microsoft.com/office/drawing/2014/main" id="{45F7675A-4F62-8D40-A0AF-E39CEB18CFE4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694774AF-0047-044F-A64B-BAC69DACF382}"/>
              </a:ext>
            </a:extLst>
          </p:cNvPr>
          <p:cNvSpPr/>
          <p:nvPr/>
        </p:nvSpPr>
        <p:spPr bwMode="auto">
          <a:xfrm rot="16200000">
            <a:off x="2589094" y="3983846"/>
            <a:ext cx="3657601" cy="308209"/>
          </a:xfrm>
          <a:prstGeom prst="roundRect">
            <a:avLst>
              <a:gd name="adj" fmla="val 38849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dirty="0">
                <a:latin typeface="Cambria" panose="02040503050406030204" pitchFamily="18" charset="0"/>
              </a:rPr>
              <a:t> Peripheral  (Decoder &amp; Charge)</a:t>
            </a: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CA4B294-8554-F24F-85B9-C5FB168D9B8E}"/>
              </a:ext>
            </a:extLst>
          </p:cNvPr>
          <p:cNvSpPr/>
          <p:nvPr/>
        </p:nvSpPr>
        <p:spPr>
          <a:xfrm>
            <a:off x="5306231" y="5767139"/>
            <a:ext cx="5020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Die</a:t>
            </a:r>
            <a:endParaRPr lang="en-CH" sz="16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F7DD72B-4092-8749-BEE9-55FC6F026FDF}"/>
              </a:ext>
            </a:extLst>
          </p:cNvPr>
          <p:cNvSpPr/>
          <p:nvPr/>
        </p:nvSpPr>
        <p:spPr>
          <a:xfrm>
            <a:off x="3250211" y="2498932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3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44EDBA1-DD08-244B-A0B8-EFEEC46F2F3D}"/>
              </a:ext>
            </a:extLst>
          </p:cNvPr>
          <p:cNvSpPr/>
          <p:nvPr/>
        </p:nvSpPr>
        <p:spPr>
          <a:xfrm>
            <a:off x="3250211" y="3107174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2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B355D04C-4DB4-4941-8D32-B6399AA0416C}"/>
              </a:ext>
            </a:extLst>
          </p:cNvPr>
          <p:cNvSpPr/>
          <p:nvPr/>
        </p:nvSpPr>
        <p:spPr>
          <a:xfrm>
            <a:off x="3250211" y="4700338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4F69D82-D978-6F4E-8597-766618CC2E8F}"/>
              </a:ext>
            </a:extLst>
          </p:cNvPr>
          <p:cNvSpPr/>
          <p:nvPr/>
        </p:nvSpPr>
        <p:spPr>
          <a:xfrm>
            <a:off x="5265840" y="2498932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E04F97B-0E1D-1348-988E-6CDF68DC611A}"/>
              </a:ext>
            </a:extLst>
          </p:cNvPr>
          <p:cNvSpPr/>
          <p:nvPr/>
        </p:nvSpPr>
        <p:spPr>
          <a:xfrm>
            <a:off x="5265840" y="3715415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3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4A6F5CD7-E59A-1445-9C7B-35C4A0A4F594}"/>
              </a:ext>
            </a:extLst>
          </p:cNvPr>
          <p:cNvSpPr/>
          <p:nvPr/>
        </p:nvSpPr>
        <p:spPr>
          <a:xfrm>
            <a:off x="5265840" y="4700338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2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DC4261ED-1367-DF40-91F7-A66E2C7D3C25}"/>
              </a:ext>
            </a:extLst>
          </p:cNvPr>
          <p:cNvSpPr/>
          <p:nvPr/>
        </p:nvSpPr>
        <p:spPr bwMode="auto">
          <a:xfrm>
            <a:off x="3593993" y="3596004"/>
            <a:ext cx="618781" cy="609599"/>
          </a:xfrm>
          <a:prstGeom prst="roundRect">
            <a:avLst>
              <a:gd name="adj" fmla="val 11059"/>
            </a:avLst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0BD3BD01-7042-C143-9B13-360DA4CFA3A4}"/>
              </a:ext>
            </a:extLst>
          </p:cNvPr>
          <p:cNvSpPr/>
          <p:nvPr/>
        </p:nvSpPr>
        <p:spPr bwMode="auto">
          <a:xfrm>
            <a:off x="4615614" y="2979129"/>
            <a:ext cx="618781" cy="609599"/>
          </a:xfrm>
          <a:prstGeom prst="roundRect">
            <a:avLst>
              <a:gd name="adj" fmla="val 11059"/>
            </a:avLst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D4DB365-46AD-7C43-8CCC-0F3A9B2AABD1}"/>
              </a:ext>
            </a:extLst>
          </p:cNvPr>
          <p:cNvSpPr/>
          <p:nvPr/>
        </p:nvSpPr>
        <p:spPr>
          <a:xfrm>
            <a:off x="3250211" y="3715415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5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AE85623-11EF-8443-B0F8-648D885ABC42}"/>
              </a:ext>
            </a:extLst>
          </p:cNvPr>
          <p:cNvSpPr/>
          <p:nvPr/>
        </p:nvSpPr>
        <p:spPr>
          <a:xfrm>
            <a:off x="5265840" y="3107174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7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E17FA22-14DE-F84D-8D43-473F29176634}"/>
              </a:ext>
            </a:extLst>
          </p:cNvPr>
          <p:cNvSpPr/>
          <p:nvPr/>
        </p:nvSpPr>
        <p:spPr>
          <a:xfrm>
            <a:off x="6103126" y="2667000"/>
            <a:ext cx="252466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latin typeface="Cambria" panose="02040503050406030204" pitchFamily="18" charset="0"/>
              </a:rPr>
              <a:t>4-page copy:</a:t>
            </a:r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/>
            </a:r>
            <a:b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>    </a:t>
            </a:r>
            <a:r>
              <a:rPr lang="en-US" sz="1600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can be done with </a:t>
            </a:r>
            <a:br>
              <a:rPr lang="en-US" sz="1600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r>
              <a:rPr lang="en-US" sz="1600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    2</a:t>
            </a:r>
            <a:r>
              <a:rPr lang="en-US" sz="1600" b="1" dirty="0">
                <a:solidFill>
                  <a:schemeClr val="accent6"/>
                </a:solidFill>
                <a:latin typeface="Cambria" panose="02040503050406030204" pitchFamily="18" charset="0"/>
              </a:rPr>
              <a:t>×</a:t>
            </a:r>
            <a:r>
              <a:rPr lang="en-US" sz="1600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multi-plane reads &amp;</a:t>
            </a:r>
            <a:br>
              <a:rPr lang="en-US" sz="1600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r>
              <a:rPr lang="en-US" sz="1600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    2</a:t>
            </a:r>
            <a:r>
              <a:rPr lang="en-US" sz="1600" b="1" dirty="0">
                <a:solidFill>
                  <a:schemeClr val="accent6"/>
                </a:solidFill>
                <a:latin typeface="Cambria" panose="02040503050406030204" pitchFamily="18" charset="0"/>
              </a:rPr>
              <a:t>×</a:t>
            </a:r>
            <a:r>
              <a:rPr lang="en-US" sz="1600" b="1" i="1" dirty="0">
                <a:solidFill>
                  <a:schemeClr val="accent6"/>
                </a:solidFill>
                <a:latin typeface="Cambria" panose="02040503050406030204" pitchFamily="18" charset="0"/>
              </a:rPr>
              <a:t>multi-plane writes</a:t>
            </a:r>
            <a:endParaRPr lang="en-CH" sz="1600" i="1" dirty="0">
              <a:solidFill>
                <a:schemeClr val="accent6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D56D8E2-42B5-8147-933F-A65C560A7DCE}"/>
              </a:ext>
            </a:extLst>
          </p:cNvPr>
          <p:cNvSpPr/>
          <p:nvPr/>
        </p:nvSpPr>
        <p:spPr>
          <a:xfrm>
            <a:off x="6035298" y="3683971"/>
            <a:ext cx="254165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  <a:t> </a:t>
            </a:r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>4</a:t>
            </a:r>
            <a: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</a:rPr>
              <a:t>×</a:t>
            </a:r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>sigle-plane reads &amp;</a:t>
            </a:r>
            <a:b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>     1</a:t>
            </a:r>
            <a: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</a:rPr>
              <a:t>×</a:t>
            </a:r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>multi-plane write &amp;</a:t>
            </a:r>
            <a:b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>     2</a:t>
            </a:r>
            <a: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</a:rPr>
              <a:t>×</a:t>
            </a:r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>single-plane writes </a:t>
            </a:r>
            <a:b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/>
            </a:r>
            <a:b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/>
            </a:r>
            <a:b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</a:br>
            <a:endParaRPr lang="en-CH" sz="1600" dirty="0">
              <a:solidFill>
                <a:srgbClr val="FF0000"/>
              </a:solidFill>
            </a:endParaRP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40770D0D-B7BD-5547-9958-B411A4D62D85}"/>
              </a:ext>
            </a:extLst>
          </p:cNvPr>
          <p:cNvSpPr/>
          <p:nvPr/>
        </p:nvSpPr>
        <p:spPr bwMode="auto">
          <a:xfrm>
            <a:off x="3627396" y="5500522"/>
            <a:ext cx="1589023" cy="122780"/>
          </a:xfrm>
          <a:prstGeom prst="roundRect">
            <a:avLst>
              <a:gd name="adj" fmla="val 11059"/>
            </a:avLst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83CC1F1-A60D-694D-B2C6-EE7EAE85AA32}"/>
              </a:ext>
            </a:extLst>
          </p:cNvPr>
          <p:cNvSpPr/>
          <p:nvPr/>
        </p:nvSpPr>
        <p:spPr>
          <a:xfrm>
            <a:off x="217557" y="5029200"/>
            <a:ext cx="3059043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  <a:t>Cannot perform multi-</a:t>
            </a:r>
            <a:b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</a:br>
            <a: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  <a:t>plane writes before</a:t>
            </a:r>
            <a:b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</a:br>
            <a: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  <a:t>using (or discarding) </a:t>
            </a:r>
            <a:b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</a:br>
            <a: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  <a:t>2nd and 3rd pages of Block</a:t>
            </a:r>
            <a:r>
              <a:rPr lang="en-US" sz="1600" b="1" i="1" baseline="-25000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  <a:t>N</a:t>
            </a:r>
            <a:r>
              <a:rPr lang="en-US" sz="1600" b="1" baseline="-25000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  <a:t>-1</a:t>
            </a:r>
          </a:p>
          <a:p>
            <a: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  <a:t>in Plane</a:t>
            </a:r>
            <a:r>
              <a:rPr lang="en-US" sz="1600" b="1" baseline="-25000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  <a:t>1</a:t>
            </a:r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/>
            </a:r>
            <a:b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/>
            </a:r>
            <a:b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/>
            </a:r>
            <a:b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</a:br>
            <a:endParaRPr lang="en-CH" sz="1600" dirty="0">
              <a:solidFill>
                <a:srgbClr val="FF0000"/>
              </a:solidFill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A9F6B176-3BC1-6E4A-A59C-4A4FB07CE241}"/>
              </a:ext>
            </a:extLst>
          </p:cNvPr>
          <p:cNvSpPr/>
          <p:nvPr/>
        </p:nvSpPr>
        <p:spPr>
          <a:xfrm>
            <a:off x="217557" y="3205609"/>
            <a:ext cx="295401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  <a:t>Cannot perform multi-</a:t>
            </a:r>
            <a:b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</a:br>
            <a: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  <a:t>plane writes for future writes</a:t>
            </a:r>
            <a:b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</a:br>
            <a: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  <a:t>(due to different offsets)</a:t>
            </a:r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/>
            </a:r>
            <a:b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/>
            </a:r>
            <a:b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/>
            </a:r>
            <a:b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</a:br>
            <a:endParaRPr lang="en-CH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907989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56" grpId="0"/>
      <p:bldP spid="7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>
                <a:solidFill>
                  <a:srgbClr val="0070C0"/>
                </a:solidFill>
              </a:rPr>
              <a:t>Superblock-based management</a:t>
            </a:r>
            <a:r>
              <a:rPr lang="en-US" dirty="0"/>
              <a:t>: groups each block with the same index (i.e., vertical position) in different planes 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53CB09B2-9C16-F449-9DDE-FD1F4D6CA322}"/>
              </a:ext>
            </a:extLst>
          </p:cNvPr>
          <p:cNvSpPr/>
          <p:nvPr/>
        </p:nvSpPr>
        <p:spPr bwMode="auto">
          <a:xfrm>
            <a:off x="3491794" y="2256100"/>
            <a:ext cx="1846491" cy="3763700"/>
          </a:xfrm>
          <a:prstGeom prst="roundRect">
            <a:avLst>
              <a:gd name="adj" fmla="val 6485"/>
            </a:avLst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C53DA67-E771-A14F-9FB0-57BE7F12D4C0}"/>
              </a:ext>
            </a:extLst>
          </p:cNvPr>
          <p:cNvSpPr/>
          <p:nvPr/>
        </p:nvSpPr>
        <p:spPr bwMode="auto">
          <a:xfrm>
            <a:off x="3546928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9677" y="41819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Multi-Plane-Aware Block Management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D640CAE-0737-E741-8296-D2E62A3CA7D2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75BE401D-973C-8E41-A8C7-A4CC9B9D494D}"/>
              </a:ext>
            </a:extLst>
          </p:cNvPr>
          <p:cNvSpPr/>
          <p:nvPr/>
        </p:nvSpPr>
        <p:spPr>
          <a:xfrm>
            <a:off x="2590800" y="2514600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9F2B0-7BF1-8147-B785-AEE9BD7B6525}"/>
              </a:ext>
            </a:extLst>
          </p:cNvPr>
          <p:cNvSpPr/>
          <p:nvPr/>
        </p:nvSpPr>
        <p:spPr>
          <a:xfrm>
            <a:off x="2590800" y="31225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E7EE0A-8DD5-A844-BA2D-6682F1B40397}"/>
              </a:ext>
            </a:extLst>
          </p:cNvPr>
          <p:cNvSpPr/>
          <p:nvPr/>
        </p:nvSpPr>
        <p:spPr>
          <a:xfrm>
            <a:off x="2590800" y="5428585"/>
            <a:ext cx="9284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-1</a:t>
            </a:r>
            <a:endParaRPr lang="en-CH" sz="1600" baseline="-25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71B04F-D3ED-1F4A-9DA4-E8BDD7E12EF9}"/>
              </a:ext>
            </a:extLst>
          </p:cNvPr>
          <p:cNvSpPr/>
          <p:nvPr/>
        </p:nvSpPr>
        <p:spPr>
          <a:xfrm rot="5400000">
            <a:off x="3793000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821E72-2745-B847-9B0E-9BA13D765989}"/>
              </a:ext>
            </a:extLst>
          </p:cNvPr>
          <p:cNvSpPr/>
          <p:nvPr/>
        </p:nvSpPr>
        <p:spPr>
          <a:xfrm>
            <a:off x="3506051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graphicFrame>
        <p:nvGraphicFramePr>
          <p:cNvPr id="16" name="Table 5">
            <a:extLst>
              <a:ext uri="{FF2B5EF4-FFF2-40B4-BE49-F238E27FC236}">
                <a16:creationId xmlns:a16="http://schemas.microsoft.com/office/drawing/2014/main" id="{07D89CB4-5F07-EB4B-B070-C3D745630AA0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6E7F2048-161F-7549-B173-45FE2D32868D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0B7093B5-4ABE-6448-9678-A3276596CF60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07F6D76E-F9EC-BD40-B1EE-3C5A5C51FEB3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97AAE6CB-B1F1-4748-81E9-BF9D973CE32D}"/>
              </a:ext>
            </a:extLst>
          </p:cNvPr>
          <p:cNvSpPr/>
          <p:nvPr/>
        </p:nvSpPr>
        <p:spPr>
          <a:xfrm>
            <a:off x="2590800" y="37321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2</a:t>
            </a:r>
            <a:endParaRPr lang="en-CH" sz="1600" baseline="-25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6D6E82F-4D55-0F44-A168-FC05917D4A20}"/>
              </a:ext>
            </a:extLst>
          </p:cNvPr>
          <p:cNvSpPr/>
          <p:nvPr/>
        </p:nvSpPr>
        <p:spPr>
          <a:xfrm>
            <a:off x="2590800" y="4818985"/>
            <a:ext cx="9332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-2</a:t>
            </a:r>
            <a:endParaRPr lang="en-CH" sz="1600" baseline="-25000" dirty="0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2CAFF781-1F28-544E-989D-90A90AB09464}"/>
              </a:ext>
            </a:extLst>
          </p:cNvPr>
          <p:cNvSpPr/>
          <p:nvPr/>
        </p:nvSpPr>
        <p:spPr bwMode="auto">
          <a:xfrm>
            <a:off x="4572000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aphicFrame>
        <p:nvGraphicFramePr>
          <p:cNvPr id="48" name="Table 5">
            <a:extLst>
              <a:ext uri="{FF2B5EF4-FFF2-40B4-BE49-F238E27FC236}">
                <a16:creationId xmlns:a16="http://schemas.microsoft.com/office/drawing/2014/main" id="{F4214087-B69F-D246-989F-2CA7DAEAF8D1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49" name="Rectangle 48">
            <a:extLst>
              <a:ext uri="{FF2B5EF4-FFF2-40B4-BE49-F238E27FC236}">
                <a16:creationId xmlns:a16="http://schemas.microsoft.com/office/drawing/2014/main" id="{1A05E7C8-4D8F-3E43-A8F4-FE0876224FB4}"/>
              </a:ext>
            </a:extLst>
          </p:cNvPr>
          <p:cNvSpPr/>
          <p:nvPr/>
        </p:nvSpPr>
        <p:spPr>
          <a:xfrm rot="5400000">
            <a:off x="4818072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E6A2DEE-198F-FE4B-B28C-42F5398C5014}"/>
              </a:ext>
            </a:extLst>
          </p:cNvPr>
          <p:cNvSpPr/>
          <p:nvPr/>
        </p:nvSpPr>
        <p:spPr>
          <a:xfrm>
            <a:off x="4531123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graphicFrame>
        <p:nvGraphicFramePr>
          <p:cNvPr id="51" name="Table 5">
            <a:extLst>
              <a:ext uri="{FF2B5EF4-FFF2-40B4-BE49-F238E27FC236}">
                <a16:creationId xmlns:a16="http://schemas.microsoft.com/office/drawing/2014/main" id="{5FC5EE26-ED77-1B4D-812D-BBDB163CD2E9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2" name="Table 5">
            <a:extLst>
              <a:ext uri="{FF2B5EF4-FFF2-40B4-BE49-F238E27FC236}">
                <a16:creationId xmlns:a16="http://schemas.microsoft.com/office/drawing/2014/main" id="{200CBDF5-F150-C641-BC2F-A691A37854BD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3" name="Table 5">
            <a:extLst>
              <a:ext uri="{FF2B5EF4-FFF2-40B4-BE49-F238E27FC236}">
                <a16:creationId xmlns:a16="http://schemas.microsoft.com/office/drawing/2014/main" id="{6EE2755A-55BB-8749-82A6-A6F6B42FC7AE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4" name="Table 5">
            <a:extLst>
              <a:ext uri="{FF2B5EF4-FFF2-40B4-BE49-F238E27FC236}">
                <a16:creationId xmlns:a16="http://schemas.microsoft.com/office/drawing/2014/main" id="{45F7675A-4F62-8D40-A0AF-E39CEB18CFE4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694774AF-0047-044F-A64B-BAC69DACF382}"/>
              </a:ext>
            </a:extLst>
          </p:cNvPr>
          <p:cNvSpPr/>
          <p:nvPr/>
        </p:nvSpPr>
        <p:spPr bwMode="auto">
          <a:xfrm rot="16200000">
            <a:off x="2589094" y="3983846"/>
            <a:ext cx="3657601" cy="308209"/>
          </a:xfrm>
          <a:prstGeom prst="roundRect">
            <a:avLst>
              <a:gd name="adj" fmla="val 38849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dirty="0">
                <a:latin typeface="Cambria" panose="02040503050406030204" pitchFamily="18" charset="0"/>
              </a:rPr>
              <a:t> Peripheral  (Decoder &amp; Charge)</a:t>
            </a: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CA4B294-8554-F24F-85B9-C5FB168D9B8E}"/>
              </a:ext>
            </a:extLst>
          </p:cNvPr>
          <p:cNvSpPr/>
          <p:nvPr/>
        </p:nvSpPr>
        <p:spPr>
          <a:xfrm>
            <a:off x="5306230" y="5767139"/>
            <a:ext cx="5020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Die</a:t>
            </a:r>
            <a:endParaRPr lang="en-CH" sz="16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F7DD72B-4092-8749-BEE9-55FC6F026FDF}"/>
              </a:ext>
            </a:extLst>
          </p:cNvPr>
          <p:cNvSpPr/>
          <p:nvPr/>
        </p:nvSpPr>
        <p:spPr>
          <a:xfrm>
            <a:off x="3250211" y="2498932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3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44EDBA1-DD08-244B-A0B8-EFEEC46F2F3D}"/>
              </a:ext>
            </a:extLst>
          </p:cNvPr>
          <p:cNvSpPr/>
          <p:nvPr/>
        </p:nvSpPr>
        <p:spPr>
          <a:xfrm>
            <a:off x="3250211" y="3107174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2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D4DB365-46AD-7C43-8CCC-0F3A9B2AABD1}"/>
              </a:ext>
            </a:extLst>
          </p:cNvPr>
          <p:cNvSpPr/>
          <p:nvPr/>
        </p:nvSpPr>
        <p:spPr>
          <a:xfrm>
            <a:off x="3250211" y="3715415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5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B355D04C-4DB4-4941-8D32-B6399AA0416C}"/>
              </a:ext>
            </a:extLst>
          </p:cNvPr>
          <p:cNvSpPr/>
          <p:nvPr/>
        </p:nvSpPr>
        <p:spPr>
          <a:xfrm>
            <a:off x="3250211" y="4700338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4F69D82-D978-6F4E-8597-766618CC2E8F}"/>
              </a:ext>
            </a:extLst>
          </p:cNvPr>
          <p:cNvSpPr/>
          <p:nvPr/>
        </p:nvSpPr>
        <p:spPr>
          <a:xfrm>
            <a:off x="5265840" y="2498932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AE85623-11EF-8443-B0F8-648D885ABC42}"/>
              </a:ext>
            </a:extLst>
          </p:cNvPr>
          <p:cNvSpPr/>
          <p:nvPr/>
        </p:nvSpPr>
        <p:spPr>
          <a:xfrm>
            <a:off x="5265840" y="3107174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7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E04F97B-0E1D-1348-988E-6CDF68DC611A}"/>
              </a:ext>
            </a:extLst>
          </p:cNvPr>
          <p:cNvSpPr/>
          <p:nvPr/>
        </p:nvSpPr>
        <p:spPr>
          <a:xfrm>
            <a:off x="5265840" y="3715415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3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4A6F5CD7-E59A-1445-9C7B-35C4A0A4F594}"/>
              </a:ext>
            </a:extLst>
          </p:cNvPr>
          <p:cNvSpPr/>
          <p:nvPr/>
        </p:nvSpPr>
        <p:spPr>
          <a:xfrm>
            <a:off x="5265840" y="4700338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2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0BD3BD01-7042-C143-9B13-360DA4CFA3A4}"/>
              </a:ext>
            </a:extLst>
          </p:cNvPr>
          <p:cNvSpPr/>
          <p:nvPr/>
        </p:nvSpPr>
        <p:spPr bwMode="auto">
          <a:xfrm>
            <a:off x="3593992" y="2979129"/>
            <a:ext cx="1640403" cy="609599"/>
          </a:xfrm>
          <a:prstGeom prst="roundRect">
            <a:avLst>
              <a:gd name="adj" fmla="val 11059"/>
            </a:avLst>
          </a:prstGeom>
          <a:noFill/>
          <a:ln w="190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344464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>
                <a:solidFill>
                  <a:srgbClr val="0070C0"/>
                </a:solidFill>
              </a:rPr>
              <a:t>Superblock-based management</a:t>
            </a:r>
            <a:r>
              <a:rPr lang="en-US" dirty="0"/>
              <a:t>: groups each block with the same index (i.e., vertical position) in different planes 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53CB09B2-9C16-F449-9DDE-FD1F4D6CA322}"/>
              </a:ext>
            </a:extLst>
          </p:cNvPr>
          <p:cNvSpPr/>
          <p:nvPr/>
        </p:nvSpPr>
        <p:spPr bwMode="auto">
          <a:xfrm>
            <a:off x="3491794" y="2256100"/>
            <a:ext cx="1846491" cy="3763700"/>
          </a:xfrm>
          <a:prstGeom prst="roundRect">
            <a:avLst>
              <a:gd name="adj" fmla="val 6485"/>
            </a:avLst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C53DA67-E771-A14F-9FB0-57BE7F12D4C0}"/>
              </a:ext>
            </a:extLst>
          </p:cNvPr>
          <p:cNvSpPr/>
          <p:nvPr/>
        </p:nvSpPr>
        <p:spPr bwMode="auto">
          <a:xfrm>
            <a:off x="3546928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9677" y="41819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Multi-Plane-Aware Block Management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D640CAE-0737-E741-8296-D2E62A3CA7D2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75BE401D-973C-8E41-A8C7-A4CC9B9D494D}"/>
              </a:ext>
            </a:extLst>
          </p:cNvPr>
          <p:cNvSpPr/>
          <p:nvPr/>
        </p:nvSpPr>
        <p:spPr>
          <a:xfrm>
            <a:off x="2590800" y="2514600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9F2B0-7BF1-8147-B785-AEE9BD7B6525}"/>
              </a:ext>
            </a:extLst>
          </p:cNvPr>
          <p:cNvSpPr/>
          <p:nvPr/>
        </p:nvSpPr>
        <p:spPr>
          <a:xfrm>
            <a:off x="2590800" y="31225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E7EE0A-8DD5-A844-BA2D-6682F1B40397}"/>
              </a:ext>
            </a:extLst>
          </p:cNvPr>
          <p:cNvSpPr/>
          <p:nvPr/>
        </p:nvSpPr>
        <p:spPr>
          <a:xfrm>
            <a:off x="2590800" y="5428585"/>
            <a:ext cx="9284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-1</a:t>
            </a:r>
            <a:endParaRPr lang="en-CH" sz="1600" baseline="-25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71B04F-D3ED-1F4A-9DA4-E8BDD7E12EF9}"/>
              </a:ext>
            </a:extLst>
          </p:cNvPr>
          <p:cNvSpPr/>
          <p:nvPr/>
        </p:nvSpPr>
        <p:spPr>
          <a:xfrm rot="5400000">
            <a:off x="3793000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821E72-2745-B847-9B0E-9BA13D765989}"/>
              </a:ext>
            </a:extLst>
          </p:cNvPr>
          <p:cNvSpPr/>
          <p:nvPr/>
        </p:nvSpPr>
        <p:spPr>
          <a:xfrm>
            <a:off x="3506051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graphicFrame>
        <p:nvGraphicFramePr>
          <p:cNvPr id="16" name="Table 5">
            <a:extLst>
              <a:ext uri="{FF2B5EF4-FFF2-40B4-BE49-F238E27FC236}">
                <a16:creationId xmlns:a16="http://schemas.microsoft.com/office/drawing/2014/main" id="{07D89CB4-5F07-EB4B-B070-C3D745630AA0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6E7F2048-161F-7549-B173-45FE2D32868D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0B7093B5-4ABE-6448-9678-A3276596CF60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07F6D76E-F9EC-BD40-B1EE-3C5A5C51FEB3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97AAE6CB-B1F1-4748-81E9-BF9D973CE32D}"/>
              </a:ext>
            </a:extLst>
          </p:cNvPr>
          <p:cNvSpPr/>
          <p:nvPr/>
        </p:nvSpPr>
        <p:spPr>
          <a:xfrm>
            <a:off x="2590800" y="37321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2</a:t>
            </a:r>
            <a:endParaRPr lang="en-CH" sz="1600" baseline="-25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6D6E82F-4D55-0F44-A168-FC05917D4A20}"/>
              </a:ext>
            </a:extLst>
          </p:cNvPr>
          <p:cNvSpPr/>
          <p:nvPr/>
        </p:nvSpPr>
        <p:spPr>
          <a:xfrm>
            <a:off x="2590800" y="4818985"/>
            <a:ext cx="9332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-2</a:t>
            </a:r>
            <a:endParaRPr lang="en-CH" sz="1600" baseline="-25000" dirty="0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2CAFF781-1F28-544E-989D-90A90AB09464}"/>
              </a:ext>
            </a:extLst>
          </p:cNvPr>
          <p:cNvSpPr/>
          <p:nvPr/>
        </p:nvSpPr>
        <p:spPr bwMode="auto">
          <a:xfrm>
            <a:off x="4572000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aphicFrame>
        <p:nvGraphicFramePr>
          <p:cNvPr id="48" name="Table 5">
            <a:extLst>
              <a:ext uri="{FF2B5EF4-FFF2-40B4-BE49-F238E27FC236}">
                <a16:creationId xmlns:a16="http://schemas.microsoft.com/office/drawing/2014/main" id="{F4214087-B69F-D246-989F-2CA7DAEAF8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230949"/>
              </p:ext>
            </p:extLst>
          </p:nvPr>
        </p:nvGraphicFramePr>
        <p:xfrm>
          <a:off x="4682781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49" name="Rectangle 48">
            <a:extLst>
              <a:ext uri="{FF2B5EF4-FFF2-40B4-BE49-F238E27FC236}">
                <a16:creationId xmlns:a16="http://schemas.microsoft.com/office/drawing/2014/main" id="{1A05E7C8-4D8F-3E43-A8F4-FE0876224FB4}"/>
              </a:ext>
            </a:extLst>
          </p:cNvPr>
          <p:cNvSpPr/>
          <p:nvPr/>
        </p:nvSpPr>
        <p:spPr>
          <a:xfrm rot="5400000">
            <a:off x="4818072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E6A2DEE-198F-FE4B-B28C-42F5398C5014}"/>
              </a:ext>
            </a:extLst>
          </p:cNvPr>
          <p:cNvSpPr/>
          <p:nvPr/>
        </p:nvSpPr>
        <p:spPr>
          <a:xfrm>
            <a:off x="4531123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graphicFrame>
        <p:nvGraphicFramePr>
          <p:cNvPr id="51" name="Table 5">
            <a:extLst>
              <a:ext uri="{FF2B5EF4-FFF2-40B4-BE49-F238E27FC236}">
                <a16:creationId xmlns:a16="http://schemas.microsoft.com/office/drawing/2014/main" id="{5FC5EE26-ED77-1B4D-812D-BBDB163CD2E9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2" name="Table 5">
            <a:extLst>
              <a:ext uri="{FF2B5EF4-FFF2-40B4-BE49-F238E27FC236}">
                <a16:creationId xmlns:a16="http://schemas.microsoft.com/office/drawing/2014/main" id="{200CBDF5-F150-C641-BC2F-A691A37854BD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3" name="Table 5">
            <a:extLst>
              <a:ext uri="{FF2B5EF4-FFF2-40B4-BE49-F238E27FC236}">
                <a16:creationId xmlns:a16="http://schemas.microsoft.com/office/drawing/2014/main" id="{6EE2755A-55BB-8749-82A6-A6F6B42FC7AE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4" name="Table 5">
            <a:extLst>
              <a:ext uri="{FF2B5EF4-FFF2-40B4-BE49-F238E27FC236}">
                <a16:creationId xmlns:a16="http://schemas.microsoft.com/office/drawing/2014/main" id="{45F7675A-4F62-8D40-A0AF-E39CEB18CFE4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694774AF-0047-044F-A64B-BAC69DACF382}"/>
              </a:ext>
            </a:extLst>
          </p:cNvPr>
          <p:cNvSpPr/>
          <p:nvPr/>
        </p:nvSpPr>
        <p:spPr bwMode="auto">
          <a:xfrm rot="16200000">
            <a:off x="2589094" y="3983846"/>
            <a:ext cx="3657601" cy="308209"/>
          </a:xfrm>
          <a:prstGeom prst="roundRect">
            <a:avLst>
              <a:gd name="adj" fmla="val 38849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dirty="0">
                <a:latin typeface="Cambria" panose="02040503050406030204" pitchFamily="18" charset="0"/>
              </a:rPr>
              <a:t> Peripheral  (Decoder &amp; Charge)</a:t>
            </a: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CA4B294-8554-F24F-85B9-C5FB168D9B8E}"/>
              </a:ext>
            </a:extLst>
          </p:cNvPr>
          <p:cNvSpPr/>
          <p:nvPr/>
        </p:nvSpPr>
        <p:spPr>
          <a:xfrm>
            <a:off x="5306230" y="5767139"/>
            <a:ext cx="5020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Die</a:t>
            </a:r>
            <a:endParaRPr lang="en-CH" sz="16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F7DD72B-4092-8749-BEE9-55FC6F026FDF}"/>
              </a:ext>
            </a:extLst>
          </p:cNvPr>
          <p:cNvSpPr/>
          <p:nvPr/>
        </p:nvSpPr>
        <p:spPr>
          <a:xfrm>
            <a:off x="3250211" y="2498932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3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44EDBA1-DD08-244B-A0B8-EFEEC46F2F3D}"/>
              </a:ext>
            </a:extLst>
          </p:cNvPr>
          <p:cNvSpPr/>
          <p:nvPr/>
        </p:nvSpPr>
        <p:spPr>
          <a:xfrm>
            <a:off x="3250211" y="3107174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2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D4DB365-46AD-7C43-8CCC-0F3A9B2AABD1}"/>
              </a:ext>
            </a:extLst>
          </p:cNvPr>
          <p:cNvSpPr/>
          <p:nvPr/>
        </p:nvSpPr>
        <p:spPr>
          <a:xfrm>
            <a:off x="3250211" y="3715415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5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B355D04C-4DB4-4941-8D32-B6399AA0416C}"/>
              </a:ext>
            </a:extLst>
          </p:cNvPr>
          <p:cNvSpPr/>
          <p:nvPr/>
        </p:nvSpPr>
        <p:spPr>
          <a:xfrm>
            <a:off x="3250211" y="4700338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4F69D82-D978-6F4E-8597-766618CC2E8F}"/>
              </a:ext>
            </a:extLst>
          </p:cNvPr>
          <p:cNvSpPr/>
          <p:nvPr/>
        </p:nvSpPr>
        <p:spPr>
          <a:xfrm>
            <a:off x="5265840" y="2498932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AE85623-11EF-8443-B0F8-648D885ABC42}"/>
              </a:ext>
            </a:extLst>
          </p:cNvPr>
          <p:cNvSpPr/>
          <p:nvPr/>
        </p:nvSpPr>
        <p:spPr>
          <a:xfrm>
            <a:off x="5265840" y="3107174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7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E04F97B-0E1D-1348-988E-6CDF68DC611A}"/>
              </a:ext>
            </a:extLst>
          </p:cNvPr>
          <p:cNvSpPr/>
          <p:nvPr/>
        </p:nvSpPr>
        <p:spPr>
          <a:xfrm>
            <a:off x="5265840" y="3715415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3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4A6F5CD7-E59A-1445-9C7B-35C4A0A4F594}"/>
              </a:ext>
            </a:extLst>
          </p:cNvPr>
          <p:cNvSpPr/>
          <p:nvPr/>
        </p:nvSpPr>
        <p:spPr>
          <a:xfrm>
            <a:off x="5265840" y="4700338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2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0BD3BD01-7042-C143-9B13-360DA4CFA3A4}"/>
              </a:ext>
            </a:extLst>
          </p:cNvPr>
          <p:cNvSpPr/>
          <p:nvPr/>
        </p:nvSpPr>
        <p:spPr bwMode="auto">
          <a:xfrm>
            <a:off x="3593992" y="2979129"/>
            <a:ext cx="1640403" cy="609599"/>
          </a:xfrm>
          <a:prstGeom prst="roundRect">
            <a:avLst>
              <a:gd name="adj" fmla="val 11059"/>
            </a:avLst>
          </a:prstGeom>
          <a:noFill/>
          <a:ln w="190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aphicFrame>
        <p:nvGraphicFramePr>
          <p:cNvPr id="42" name="Table 5">
            <a:extLst>
              <a:ext uri="{FF2B5EF4-FFF2-40B4-BE49-F238E27FC236}">
                <a16:creationId xmlns:a16="http://schemas.microsoft.com/office/drawing/2014/main" id="{303A5FB0-9AA7-9847-B873-E4E2973C6B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935569"/>
              </p:ext>
            </p:extLst>
          </p:nvPr>
        </p:nvGraphicFramePr>
        <p:xfrm>
          <a:off x="6271496" y="3185160"/>
          <a:ext cx="495300" cy="24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</a:tbl>
          </a:graphicData>
        </a:graphic>
      </p:graphicFrame>
      <p:graphicFrame>
        <p:nvGraphicFramePr>
          <p:cNvPr id="44" name="Table 5">
            <a:extLst>
              <a:ext uri="{FF2B5EF4-FFF2-40B4-BE49-F238E27FC236}">
                <a16:creationId xmlns:a16="http://schemas.microsoft.com/office/drawing/2014/main" id="{E8091FBB-E142-0244-9DF2-E0C2FC8926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031909"/>
              </p:ext>
            </p:extLst>
          </p:nvPr>
        </p:nvGraphicFramePr>
        <p:xfrm>
          <a:off x="6768176" y="3185160"/>
          <a:ext cx="495300" cy="24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</a:tbl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D89A4A6-74E1-FD44-AA3B-1D13C7F8FA01}"/>
              </a:ext>
            </a:extLst>
          </p:cNvPr>
          <p:cNvCxnSpPr>
            <a:cxnSpLocks/>
            <a:endCxn id="42" idx="1"/>
          </p:cNvCxnSpPr>
          <p:nvPr/>
        </p:nvCxnSpPr>
        <p:spPr bwMode="auto">
          <a:xfrm>
            <a:off x="5562600" y="3307080"/>
            <a:ext cx="708896" cy="0"/>
          </a:xfrm>
          <a:prstGeom prst="straightConnector1">
            <a:avLst/>
          </a:prstGeom>
          <a:solidFill>
            <a:srgbClr val="C0C0C0"/>
          </a:solidFill>
          <a:ln w="1270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5D072402-D34C-584E-90BB-6E0B383D199D}"/>
              </a:ext>
            </a:extLst>
          </p:cNvPr>
          <p:cNvSpPr/>
          <p:nvPr/>
        </p:nvSpPr>
        <p:spPr>
          <a:xfrm>
            <a:off x="6036930" y="2557046"/>
            <a:ext cx="19623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  <a:latin typeface="Cambria" panose="02040503050406030204" pitchFamily="18" charset="0"/>
              </a:rPr>
              <a:t>❶ </a:t>
            </a:r>
            <a:r>
              <a:rPr 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  <a:t>Valid page reads</a:t>
            </a:r>
            <a:br>
              <a:rPr 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</a:br>
            <a:r>
              <a:rPr 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  <a:t>      </a:t>
            </a:r>
            <a:r>
              <a:rPr lang="en-US" sz="1600" b="1" dirty="0">
                <a:solidFill>
                  <a:srgbClr val="7030A0"/>
                </a:solidFill>
                <a:latin typeface="Cambria" panose="02040503050406030204" pitchFamily="18" charset="0"/>
              </a:rPr>
              <a:t>(5 SRs + 1 MR)</a:t>
            </a:r>
            <a:endParaRPr lang="en-CH" sz="1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903975"/>
      </p:ext>
    </p:extLst>
  </p:cSld>
  <p:clrMapOvr>
    <a:masterClrMapping/>
  </p:clrMapOvr>
  <p:transition spd="slow" advClick="0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>
                <a:solidFill>
                  <a:srgbClr val="0070C0"/>
                </a:solidFill>
              </a:rPr>
              <a:t>Superblock-based management</a:t>
            </a:r>
            <a:r>
              <a:rPr lang="en-US" dirty="0"/>
              <a:t>: groups each block with the same index (i.e., vertical position) in different planes 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53CB09B2-9C16-F449-9DDE-FD1F4D6CA322}"/>
              </a:ext>
            </a:extLst>
          </p:cNvPr>
          <p:cNvSpPr/>
          <p:nvPr/>
        </p:nvSpPr>
        <p:spPr bwMode="auto">
          <a:xfrm>
            <a:off x="3491794" y="2256100"/>
            <a:ext cx="1846491" cy="3763700"/>
          </a:xfrm>
          <a:prstGeom prst="roundRect">
            <a:avLst>
              <a:gd name="adj" fmla="val 6485"/>
            </a:avLst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C53DA67-E771-A14F-9FB0-57BE7F12D4C0}"/>
              </a:ext>
            </a:extLst>
          </p:cNvPr>
          <p:cNvSpPr/>
          <p:nvPr/>
        </p:nvSpPr>
        <p:spPr bwMode="auto">
          <a:xfrm>
            <a:off x="3546928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9677" y="41819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Multi-Plane-Aware Block Management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D640CAE-0737-E741-8296-D2E62A3CA7D2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75BE401D-973C-8E41-A8C7-A4CC9B9D494D}"/>
              </a:ext>
            </a:extLst>
          </p:cNvPr>
          <p:cNvSpPr/>
          <p:nvPr/>
        </p:nvSpPr>
        <p:spPr>
          <a:xfrm>
            <a:off x="2590800" y="2514600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9F2B0-7BF1-8147-B785-AEE9BD7B6525}"/>
              </a:ext>
            </a:extLst>
          </p:cNvPr>
          <p:cNvSpPr/>
          <p:nvPr/>
        </p:nvSpPr>
        <p:spPr>
          <a:xfrm>
            <a:off x="2590800" y="31225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E7EE0A-8DD5-A844-BA2D-6682F1B40397}"/>
              </a:ext>
            </a:extLst>
          </p:cNvPr>
          <p:cNvSpPr/>
          <p:nvPr/>
        </p:nvSpPr>
        <p:spPr>
          <a:xfrm>
            <a:off x="2590800" y="5428585"/>
            <a:ext cx="9284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-1</a:t>
            </a:r>
            <a:endParaRPr lang="en-CH" sz="1600" baseline="-25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71B04F-D3ED-1F4A-9DA4-E8BDD7E12EF9}"/>
              </a:ext>
            </a:extLst>
          </p:cNvPr>
          <p:cNvSpPr/>
          <p:nvPr/>
        </p:nvSpPr>
        <p:spPr>
          <a:xfrm rot="5400000">
            <a:off x="3793000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821E72-2745-B847-9B0E-9BA13D765989}"/>
              </a:ext>
            </a:extLst>
          </p:cNvPr>
          <p:cNvSpPr/>
          <p:nvPr/>
        </p:nvSpPr>
        <p:spPr>
          <a:xfrm>
            <a:off x="3506051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graphicFrame>
        <p:nvGraphicFramePr>
          <p:cNvPr id="16" name="Table 5">
            <a:extLst>
              <a:ext uri="{FF2B5EF4-FFF2-40B4-BE49-F238E27FC236}">
                <a16:creationId xmlns:a16="http://schemas.microsoft.com/office/drawing/2014/main" id="{07D89CB4-5F07-EB4B-B070-C3D745630AA0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6E7F2048-161F-7549-B173-45FE2D32868D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0B7093B5-4ABE-6448-9678-A3276596CF60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07F6D76E-F9EC-BD40-B1EE-3C5A5C51FE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74387"/>
              </p:ext>
            </p:extLst>
          </p:nvPr>
        </p:nvGraphicFramePr>
        <p:xfrm>
          <a:off x="3657709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97AAE6CB-B1F1-4748-81E9-BF9D973CE32D}"/>
              </a:ext>
            </a:extLst>
          </p:cNvPr>
          <p:cNvSpPr/>
          <p:nvPr/>
        </p:nvSpPr>
        <p:spPr>
          <a:xfrm>
            <a:off x="2590800" y="37321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2</a:t>
            </a:r>
            <a:endParaRPr lang="en-CH" sz="1600" baseline="-25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6D6E82F-4D55-0F44-A168-FC05917D4A20}"/>
              </a:ext>
            </a:extLst>
          </p:cNvPr>
          <p:cNvSpPr/>
          <p:nvPr/>
        </p:nvSpPr>
        <p:spPr>
          <a:xfrm>
            <a:off x="2590800" y="4818985"/>
            <a:ext cx="9332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-2</a:t>
            </a:r>
            <a:endParaRPr lang="en-CH" sz="1600" baseline="-25000" dirty="0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2CAFF781-1F28-544E-989D-90A90AB09464}"/>
              </a:ext>
            </a:extLst>
          </p:cNvPr>
          <p:cNvSpPr/>
          <p:nvPr/>
        </p:nvSpPr>
        <p:spPr bwMode="auto">
          <a:xfrm>
            <a:off x="4572000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aphicFrame>
        <p:nvGraphicFramePr>
          <p:cNvPr id="48" name="Table 5">
            <a:extLst>
              <a:ext uri="{FF2B5EF4-FFF2-40B4-BE49-F238E27FC236}">
                <a16:creationId xmlns:a16="http://schemas.microsoft.com/office/drawing/2014/main" id="{F4214087-B69F-D246-989F-2CA7DAEAF8D1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49" name="Rectangle 48">
            <a:extLst>
              <a:ext uri="{FF2B5EF4-FFF2-40B4-BE49-F238E27FC236}">
                <a16:creationId xmlns:a16="http://schemas.microsoft.com/office/drawing/2014/main" id="{1A05E7C8-4D8F-3E43-A8F4-FE0876224FB4}"/>
              </a:ext>
            </a:extLst>
          </p:cNvPr>
          <p:cNvSpPr/>
          <p:nvPr/>
        </p:nvSpPr>
        <p:spPr>
          <a:xfrm rot="5400000">
            <a:off x="4818072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E6A2DEE-198F-FE4B-B28C-42F5398C5014}"/>
              </a:ext>
            </a:extLst>
          </p:cNvPr>
          <p:cNvSpPr/>
          <p:nvPr/>
        </p:nvSpPr>
        <p:spPr>
          <a:xfrm>
            <a:off x="4531123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graphicFrame>
        <p:nvGraphicFramePr>
          <p:cNvPr id="51" name="Table 5">
            <a:extLst>
              <a:ext uri="{FF2B5EF4-FFF2-40B4-BE49-F238E27FC236}">
                <a16:creationId xmlns:a16="http://schemas.microsoft.com/office/drawing/2014/main" id="{5FC5EE26-ED77-1B4D-812D-BBDB163CD2E9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2" name="Table 5">
            <a:extLst>
              <a:ext uri="{FF2B5EF4-FFF2-40B4-BE49-F238E27FC236}">
                <a16:creationId xmlns:a16="http://schemas.microsoft.com/office/drawing/2014/main" id="{200CBDF5-F150-C641-BC2F-A691A37854BD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3" name="Table 5">
            <a:extLst>
              <a:ext uri="{FF2B5EF4-FFF2-40B4-BE49-F238E27FC236}">
                <a16:creationId xmlns:a16="http://schemas.microsoft.com/office/drawing/2014/main" id="{6EE2755A-55BB-8749-82A6-A6F6B42FC7AE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4" name="Table 5">
            <a:extLst>
              <a:ext uri="{FF2B5EF4-FFF2-40B4-BE49-F238E27FC236}">
                <a16:creationId xmlns:a16="http://schemas.microsoft.com/office/drawing/2014/main" id="{45F7675A-4F62-8D40-A0AF-E39CEB18CF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242225"/>
              </p:ext>
            </p:extLst>
          </p:nvPr>
        </p:nvGraphicFramePr>
        <p:xfrm>
          <a:off x="4682781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694774AF-0047-044F-A64B-BAC69DACF382}"/>
              </a:ext>
            </a:extLst>
          </p:cNvPr>
          <p:cNvSpPr/>
          <p:nvPr/>
        </p:nvSpPr>
        <p:spPr bwMode="auto">
          <a:xfrm rot="16200000">
            <a:off x="2589094" y="3983846"/>
            <a:ext cx="3657601" cy="308209"/>
          </a:xfrm>
          <a:prstGeom prst="roundRect">
            <a:avLst>
              <a:gd name="adj" fmla="val 38849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dirty="0">
                <a:latin typeface="Cambria" panose="02040503050406030204" pitchFamily="18" charset="0"/>
              </a:rPr>
              <a:t> Peripheral  (Decoder &amp; Charge)</a:t>
            </a: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CA4B294-8554-F24F-85B9-C5FB168D9B8E}"/>
              </a:ext>
            </a:extLst>
          </p:cNvPr>
          <p:cNvSpPr/>
          <p:nvPr/>
        </p:nvSpPr>
        <p:spPr>
          <a:xfrm>
            <a:off x="5306230" y="5767139"/>
            <a:ext cx="5020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Die</a:t>
            </a:r>
            <a:endParaRPr lang="en-CH" sz="16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F7DD72B-4092-8749-BEE9-55FC6F026FDF}"/>
              </a:ext>
            </a:extLst>
          </p:cNvPr>
          <p:cNvSpPr/>
          <p:nvPr/>
        </p:nvSpPr>
        <p:spPr>
          <a:xfrm>
            <a:off x="3250211" y="2498932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3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44EDBA1-DD08-244B-A0B8-EFEEC46F2F3D}"/>
              </a:ext>
            </a:extLst>
          </p:cNvPr>
          <p:cNvSpPr/>
          <p:nvPr/>
        </p:nvSpPr>
        <p:spPr>
          <a:xfrm>
            <a:off x="3250211" y="3107174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2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D4DB365-46AD-7C43-8CCC-0F3A9B2AABD1}"/>
              </a:ext>
            </a:extLst>
          </p:cNvPr>
          <p:cNvSpPr/>
          <p:nvPr/>
        </p:nvSpPr>
        <p:spPr>
          <a:xfrm>
            <a:off x="3250211" y="3715415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5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B355D04C-4DB4-4941-8D32-B6399AA0416C}"/>
              </a:ext>
            </a:extLst>
          </p:cNvPr>
          <p:cNvSpPr/>
          <p:nvPr/>
        </p:nvSpPr>
        <p:spPr>
          <a:xfrm>
            <a:off x="3250211" y="4700338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4F69D82-D978-6F4E-8597-766618CC2E8F}"/>
              </a:ext>
            </a:extLst>
          </p:cNvPr>
          <p:cNvSpPr/>
          <p:nvPr/>
        </p:nvSpPr>
        <p:spPr>
          <a:xfrm>
            <a:off x="5265840" y="2498932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AE85623-11EF-8443-B0F8-648D885ABC42}"/>
              </a:ext>
            </a:extLst>
          </p:cNvPr>
          <p:cNvSpPr/>
          <p:nvPr/>
        </p:nvSpPr>
        <p:spPr>
          <a:xfrm>
            <a:off x="5265840" y="3107174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7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E04F97B-0E1D-1348-988E-6CDF68DC611A}"/>
              </a:ext>
            </a:extLst>
          </p:cNvPr>
          <p:cNvSpPr/>
          <p:nvPr/>
        </p:nvSpPr>
        <p:spPr>
          <a:xfrm>
            <a:off x="5265840" y="3715415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3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4A6F5CD7-E59A-1445-9C7B-35C4A0A4F594}"/>
              </a:ext>
            </a:extLst>
          </p:cNvPr>
          <p:cNvSpPr/>
          <p:nvPr/>
        </p:nvSpPr>
        <p:spPr>
          <a:xfrm>
            <a:off x="5265840" y="4700338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2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0BD3BD01-7042-C143-9B13-360DA4CFA3A4}"/>
              </a:ext>
            </a:extLst>
          </p:cNvPr>
          <p:cNvSpPr/>
          <p:nvPr/>
        </p:nvSpPr>
        <p:spPr bwMode="auto">
          <a:xfrm>
            <a:off x="3593992" y="2979129"/>
            <a:ext cx="1640403" cy="609599"/>
          </a:xfrm>
          <a:prstGeom prst="roundRect">
            <a:avLst>
              <a:gd name="adj" fmla="val 11059"/>
            </a:avLst>
          </a:prstGeom>
          <a:noFill/>
          <a:ln w="190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79CF87E7-7C82-E64F-B9EE-D02FCD452171}"/>
              </a:ext>
            </a:extLst>
          </p:cNvPr>
          <p:cNvSpPr/>
          <p:nvPr/>
        </p:nvSpPr>
        <p:spPr bwMode="auto">
          <a:xfrm>
            <a:off x="3593992" y="5326251"/>
            <a:ext cx="1640403" cy="235028"/>
          </a:xfrm>
          <a:prstGeom prst="roundRect">
            <a:avLst>
              <a:gd name="adj" fmla="val 11059"/>
            </a:avLst>
          </a:prstGeom>
          <a:noFill/>
          <a:ln w="1905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aphicFrame>
        <p:nvGraphicFramePr>
          <p:cNvPr id="42" name="Table 5">
            <a:extLst>
              <a:ext uri="{FF2B5EF4-FFF2-40B4-BE49-F238E27FC236}">
                <a16:creationId xmlns:a16="http://schemas.microsoft.com/office/drawing/2014/main" id="{303A5FB0-9AA7-9847-B873-E4E2973C6B24}"/>
              </a:ext>
            </a:extLst>
          </p:cNvPr>
          <p:cNvGraphicFramePr>
            <a:graphicFrameLocks noGrp="1"/>
          </p:cNvGraphicFramePr>
          <p:nvPr/>
        </p:nvGraphicFramePr>
        <p:xfrm>
          <a:off x="6271496" y="3185160"/>
          <a:ext cx="495300" cy="24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</a:tbl>
          </a:graphicData>
        </a:graphic>
      </p:graphicFrame>
      <p:graphicFrame>
        <p:nvGraphicFramePr>
          <p:cNvPr id="44" name="Table 5">
            <a:extLst>
              <a:ext uri="{FF2B5EF4-FFF2-40B4-BE49-F238E27FC236}">
                <a16:creationId xmlns:a16="http://schemas.microsoft.com/office/drawing/2014/main" id="{E8091FBB-E142-0244-9DF2-E0C2FC8926E7}"/>
              </a:ext>
            </a:extLst>
          </p:cNvPr>
          <p:cNvGraphicFramePr>
            <a:graphicFrameLocks noGrp="1"/>
          </p:cNvGraphicFramePr>
          <p:nvPr/>
        </p:nvGraphicFramePr>
        <p:xfrm>
          <a:off x="6768176" y="3185160"/>
          <a:ext cx="495300" cy="24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</a:tbl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D89A4A6-74E1-FD44-AA3B-1D13C7F8FA01}"/>
              </a:ext>
            </a:extLst>
          </p:cNvPr>
          <p:cNvCxnSpPr>
            <a:cxnSpLocks/>
            <a:endCxn id="42" idx="1"/>
          </p:cNvCxnSpPr>
          <p:nvPr/>
        </p:nvCxnSpPr>
        <p:spPr bwMode="auto">
          <a:xfrm>
            <a:off x="5562600" y="3307080"/>
            <a:ext cx="708896" cy="0"/>
          </a:xfrm>
          <a:prstGeom prst="straightConnector1">
            <a:avLst/>
          </a:prstGeom>
          <a:solidFill>
            <a:srgbClr val="C0C0C0"/>
          </a:solidFill>
          <a:ln w="1270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3AB1F44C-1DF8-0746-B2F8-184ADC109C07}"/>
              </a:ext>
            </a:extLst>
          </p:cNvPr>
          <p:cNvSpPr/>
          <p:nvPr/>
        </p:nvSpPr>
        <p:spPr>
          <a:xfrm>
            <a:off x="6036930" y="2557046"/>
            <a:ext cx="19623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  <a:latin typeface="Cambria" panose="02040503050406030204" pitchFamily="18" charset="0"/>
              </a:rPr>
              <a:t>❶ </a:t>
            </a:r>
            <a:r>
              <a:rPr 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  <a:t>Valid page reads</a:t>
            </a:r>
            <a:br>
              <a:rPr 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</a:br>
            <a:r>
              <a:rPr 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  <a:t>      </a:t>
            </a:r>
            <a:r>
              <a:rPr lang="en-US" sz="1600" b="1" dirty="0">
                <a:solidFill>
                  <a:srgbClr val="7030A0"/>
                </a:solidFill>
                <a:latin typeface="Cambria" panose="02040503050406030204" pitchFamily="18" charset="0"/>
              </a:rPr>
              <a:t>(5 SRs + 1 MR)</a:t>
            </a:r>
            <a:endParaRPr lang="en-CH" sz="1600" dirty="0">
              <a:solidFill>
                <a:srgbClr val="7030A0"/>
              </a:solidFill>
            </a:endParaRP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E2FF083E-1E77-A84B-911E-B45721083D6A}"/>
              </a:ext>
            </a:extLst>
          </p:cNvPr>
          <p:cNvSpPr/>
          <p:nvPr/>
        </p:nvSpPr>
        <p:spPr bwMode="auto">
          <a:xfrm>
            <a:off x="6227074" y="3176483"/>
            <a:ext cx="1076699" cy="184395"/>
          </a:xfrm>
          <a:prstGeom prst="roundRect">
            <a:avLst>
              <a:gd name="adj" fmla="val 11059"/>
            </a:avLst>
          </a:prstGeom>
          <a:noFill/>
          <a:ln w="1905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45" name="Curved Connector 44">
            <a:extLst>
              <a:ext uri="{FF2B5EF4-FFF2-40B4-BE49-F238E27FC236}">
                <a16:creationId xmlns:a16="http://schemas.microsoft.com/office/drawing/2014/main" id="{4E5DCBAE-BE32-9C4E-A7E4-3F1D28244BC6}"/>
              </a:ext>
            </a:extLst>
          </p:cNvPr>
          <p:cNvCxnSpPr>
            <a:cxnSpLocks/>
            <a:stCxn id="43" idx="2"/>
            <a:endCxn id="41" idx="3"/>
          </p:cNvCxnSpPr>
          <p:nvPr/>
        </p:nvCxnSpPr>
        <p:spPr bwMode="auto">
          <a:xfrm rot="5400000">
            <a:off x="4958467" y="3636807"/>
            <a:ext cx="2082887" cy="1531029"/>
          </a:xfrm>
          <a:prstGeom prst="curvedConnector2">
            <a:avLst/>
          </a:prstGeom>
          <a:solidFill>
            <a:srgbClr val="C0C0C0"/>
          </a:solidFill>
          <a:ln w="15875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2BB9336B-F75D-2243-AF71-904F5E401A7F}"/>
              </a:ext>
            </a:extLst>
          </p:cNvPr>
          <p:cNvSpPr/>
          <p:nvPr/>
        </p:nvSpPr>
        <p:spPr>
          <a:xfrm>
            <a:off x="5997034" y="5069670"/>
            <a:ext cx="20242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  <a:latin typeface="Cambria" panose="02040503050406030204" pitchFamily="18" charset="0"/>
              </a:rPr>
              <a:t>❷ </a:t>
            </a:r>
            <a:r>
              <a:rPr 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  <a:t>Valid page writes</a:t>
            </a:r>
            <a:br>
              <a:rPr 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</a:br>
            <a:r>
              <a:rPr 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  <a:t>      </a:t>
            </a:r>
            <a:r>
              <a:rPr lang="en-US" sz="1600" b="1" dirty="0">
                <a:solidFill>
                  <a:srgbClr val="7030A0"/>
                </a:solidFill>
                <a:latin typeface="Cambria" panose="02040503050406030204" pitchFamily="18" charset="0"/>
              </a:rPr>
              <a:t>(3 MRs)</a:t>
            </a:r>
            <a:endParaRPr lang="en-CH" sz="1600" dirty="0">
              <a:solidFill>
                <a:srgbClr val="7030A0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3D67B64-1410-854F-9440-CBA515D99F2C}"/>
              </a:ext>
            </a:extLst>
          </p:cNvPr>
          <p:cNvGrpSpPr/>
          <p:nvPr/>
        </p:nvGrpSpPr>
        <p:grpSpPr>
          <a:xfrm>
            <a:off x="6221476" y="3365143"/>
            <a:ext cx="1642896" cy="354681"/>
            <a:chOff x="6221476" y="3365143"/>
            <a:chExt cx="1642896" cy="354681"/>
          </a:xfrm>
        </p:grpSpPr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12339776-3353-784F-A1BE-F74DA11A0DAB}"/>
                </a:ext>
              </a:extLst>
            </p:cNvPr>
            <p:cNvSpPr/>
            <p:nvPr/>
          </p:nvSpPr>
          <p:spPr bwMode="auto">
            <a:xfrm>
              <a:off x="6221476" y="3365143"/>
              <a:ext cx="607769" cy="63857"/>
            </a:xfrm>
            <a:prstGeom prst="roundRect">
              <a:avLst>
                <a:gd name="adj" fmla="val 11059"/>
              </a:avLst>
            </a:prstGeom>
            <a:noFill/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9DBEA282-A400-4145-BB63-842E942F98CB}"/>
                </a:ext>
              </a:extLst>
            </p:cNvPr>
            <p:cNvSpPr/>
            <p:nvPr/>
          </p:nvSpPr>
          <p:spPr>
            <a:xfrm>
              <a:off x="6806069" y="3381270"/>
              <a:ext cx="105830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i="1" dirty="0">
                  <a:solidFill>
                    <a:srgbClr val="FF0000"/>
                  </a:solidFill>
                  <a:latin typeface="Cambria" panose="02040503050406030204" pitchFamily="18" charset="0"/>
                </a:rPr>
                <a:t>Buffering</a:t>
              </a:r>
              <a:endParaRPr lang="en-CH" sz="1600" i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6920962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>
                <a:solidFill>
                  <a:srgbClr val="0070C0"/>
                </a:solidFill>
              </a:rPr>
              <a:t>Superblock-based management</a:t>
            </a:r>
            <a:r>
              <a:rPr lang="en-US" dirty="0"/>
              <a:t>: groups each block with the same index (i.e., vertical position) in different planes 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53CB09B2-9C16-F449-9DDE-FD1F4D6CA322}"/>
              </a:ext>
            </a:extLst>
          </p:cNvPr>
          <p:cNvSpPr/>
          <p:nvPr/>
        </p:nvSpPr>
        <p:spPr bwMode="auto">
          <a:xfrm>
            <a:off x="3491794" y="2256100"/>
            <a:ext cx="1846491" cy="3763700"/>
          </a:xfrm>
          <a:prstGeom prst="roundRect">
            <a:avLst>
              <a:gd name="adj" fmla="val 6485"/>
            </a:avLst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C53DA67-E771-A14F-9FB0-57BE7F12D4C0}"/>
              </a:ext>
            </a:extLst>
          </p:cNvPr>
          <p:cNvSpPr/>
          <p:nvPr/>
        </p:nvSpPr>
        <p:spPr bwMode="auto">
          <a:xfrm>
            <a:off x="3546928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9677" y="41819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Multi-Plane-Aware Block Management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D640CAE-0737-E741-8296-D2E62A3CA7D2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75BE401D-973C-8E41-A8C7-A4CC9B9D494D}"/>
              </a:ext>
            </a:extLst>
          </p:cNvPr>
          <p:cNvSpPr/>
          <p:nvPr/>
        </p:nvSpPr>
        <p:spPr>
          <a:xfrm>
            <a:off x="2590800" y="2514600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9F2B0-7BF1-8147-B785-AEE9BD7B6525}"/>
              </a:ext>
            </a:extLst>
          </p:cNvPr>
          <p:cNvSpPr/>
          <p:nvPr/>
        </p:nvSpPr>
        <p:spPr>
          <a:xfrm>
            <a:off x="2590800" y="31225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E7EE0A-8DD5-A844-BA2D-6682F1B40397}"/>
              </a:ext>
            </a:extLst>
          </p:cNvPr>
          <p:cNvSpPr/>
          <p:nvPr/>
        </p:nvSpPr>
        <p:spPr>
          <a:xfrm>
            <a:off x="2590800" y="5428585"/>
            <a:ext cx="9284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-1</a:t>
            </a:r>
            <a:endParaRPr lang="en-CH" sz="1600" baseline="-25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71B04F-D3ED-1F4A-9DA4-E8BDD7E12EF9}"/>
              </a:ext>
            </a:extLst>
          </p:cNvPr>
          <p:cNvSpPr/>
          <p:nvPr/>
        </p:nvSpPr>
        <p:spPr>
          <a:xfrm rot="5400000">
            <a:off x="3793000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821E72-2745-B847-9B0E-9BA13D765989}"/>
              </a:ext>
            </a:extLst>
          </p:cNvPr>
          <p:cNvSpPr/>
          <p:nvPr/>
        </p:nvSpPr>
        <p:spPr>
          <a:xfrm>
            <a:off x="3506051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graphicFrame>
        <p:nvGraphicFramePr>
          <p:cNvPr id="16" name="Table 5">
            <a:extLst>
              <a:ext uri="{FF2B5EF4-FFF2-40B4-BE49-F238E27FC236}">
                <a16:creationId xmlns:a16="http://schemas.microsoft.com/office/drawing/2014/main" id="{07D89CB4-5F07-EB4B-B070-C3D745630A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118317"/>
              </p:ext>
            </p:extLst>
          </p:nvPr>
        </p:nvGraphicFramePr>
        <p:xfrm>
          <a:off x="3657709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6E7F2048-161F-7549-B173-45FE2D32868D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0B7093B5-4ABE-6448-9678-A3276596CF60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07F6D76E-F9EC-BD40-B1EE-3C5A5C51FEB3}"/>
              </a:ext>
            </a:extLst>
          </p:cNvPr>
          <p:cNvGraphicFramePr>
            <a:graphicFrameLocks noGrp="1"/>
          </p:cNvGraphicFramePr>
          <p:nvPr/>
        </p:nvGraphicFramePr>
        <p:xfrm>
          <a:off x="3657709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97AAE6CB-B1F1-4748-81E9-BF9D973CE32D}"/>
              </a:ext>
            </a:extLst>
          </p:cNvPr>
          <p:cNvSpPr/>
          <p:nvPr/>
        </p:nvSpPr>
        <p:spPr>
          <a:xfrm>
            <a:off x="2590800" y="37321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2</a:t>
            </a:r>
            <a:endParaRPr lang="en-CH" sz="1600" baseline="-25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6D6E82F-4D55-0F44-A168-FC05917D4A20}"/>
              </a:ext>
            </a:extLst>
          </p:cNvPr>
          <p:cNvSpPr/>
          <p:nvPr/>
        </p:nvSpPr>
        <p:spPr>
          <a:xfrm>
            <a:off x="2590800" y="4818985"/>
            <a:ext cx="9332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-2</a:t>
            </a:r>
            <a:endParaRPr lang="en-CH" sz="1600" baseline="-25000" dirty="0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2CAFF781-1F28-544E-989D-90A90AB09464}"/>
              </a:ext>
            </a:extLst>
          </p:cNvPr>
          <p:cNvSpPr/>
          <p:nvPr/>
        </p:nvSpPr>
        <p:spPr bwMode="auto">
          <a:xfrm>
            <a:off x="4572000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aphicFrame>
        <p:nvGraphicFramePr>
          <p:cNvPr id="48" name="Table 5">
            <a:extLst>
              <a:ext uri="{FF2B5EF4-FFF2-40B4-BE49-F238E27FC236}">
                <a16:creationId xmlns:a16="http://schemas.microsoft.com/office/drawing/2014/main" id="{F4214087-B69F-D246-989F-2CA7DAEAF8D1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49" name="Rectangle 48">
            <a:extLst>
              <a:ext uri="{FF2B5EF4-FFF2-40B4-BE49-F238E27FC236}">
                <a16:creationId xmlns:a16="http://schemas.microsoft.com/office/drawing/2014/main" id="{1A05E7C8-4D8F-3E43-A8F4-FE0876224FB4}"/>
              </a:ext>
            </a:extLst>
          </p:cNvPr>
          <p:cNvSpPr/>
          <p:nvPr/>
        </p:nvSpPr>
        <p:spPr>
          <a:xfrm rot="5400000">
            <a:off x="4818072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E6A2DEE-198F-FE4B-B28C-42F5398C5014}"/>
              </a:ext>
            </a:extLst>
          </p:cNvPr>
          <p:cNvSpPr/>
          <p:nvPr/>
        </p:nvSpPr>
        <p:spPr>
          <a:xfrm>
            <a:off x="4531123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graphicFrame>
        <p:nvGraphicFramePr>
          <p:cNvPr id="51" name="Table 5">
            <a:extLst>
              <a:ext uri="{FF2B5EF4-FFF2-40B4-BE49-F238E27FC236}">
                <a16:creationId xmlns:a16="http://schemas.microsoft.com/office/drawing/2014/main" id="{5FC5EE26-ED77-1B4D-812D-BBDB163CD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374466"/>
              </p:ext>
            </p:extLst>
          </p:nvPr>
        </p:nvGraphicFramePr>
        <p:xfrm>
          <a:off x="4682781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2" name="Table 5">
            <a:extLst>
              <a:ext uri="{FF2B5EF4-FFF2-40B4-BE49-F238E27FC236}">
                <a16:creationId xmlns:a16="http://schemas.microsoft.com/office/drawing/2014/main" id="{200CBDF5-F150-C641-BC2F-A691A37854BD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3" name="Table 5">
            <a:extLst>
              <a:ext uri="{FF2B5EF4-FFF2-40B4-BE49-F238E27FC236}">
                <a16:creationId xmlns:a16="http://schemas.microsoft.com/office/drawing/2014/main" id="{6EE2755A-55BB-8749-82A6-A6F6B42FC7AE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4" name="Table 5">
            <a:extLst>
              <a:ext uri="{FF2B5EF4-FFF2-40B4-BE49-F238E27FC236}">
                <a16:creationId xmlns:a16="http://schemas.microsoft.com/office/drawing/2014/main" id="{45F7675A-4F62-8D40-A0AF-E39CEB18CFE4}"/>
              </a:ext>
            </a:extLst>
          </p:cNvPr>
          <p:cNvGraphicFramePr>
            <a:graphicFrameLocks noGrp="1"/>
          </p:cNvGraphicFramePr>
          <p:nvPr/>
        </p:nvGraphicFramePr>
        <p:xfrm>
          <a:off x="4682781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694774AF-0047-044F-A64B-BAC69DACF382}"/>
              </a:ext>
            </a:extLst>
          </p:cNvPr>
          <p:cNvSpPr/>
          <p:nvPr/>
        </p:nvSpPr>
        <p:spPr bwMode="auto">
          <a:xfrm rot="16200000">
            <a:off x="2589094" y="3983846"/>
            <a:ext cx="3657601" cy="308209"/>
          </a:xfrm>
          <a:prstGeom prst="roundRect">
            <a:avLst>
              <a:gd name="adj" fmla="val 38849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dirty="0">
                <a:latin typeface="Cambria" panose="02040503050406030204" pitchFamily="18" charset="0"/>
              </a:rPr>
              <a:t> Peripheral  (Decoder &amp; Charge)</a:t>
            </a: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CA4B294-8554-F24F-85B9-C5FB168D9B8E}"/>
              </a:ext>
            </a:extLst>
          </p:cNvPr>
          <p:cNvSpPr/>
          <p:nvPr/>
        </p:nvSpPr>
        <p:spPr>
          <a:xfrm>
            <a:off x="5306230" y="5767139"/>
            <a:ext cx="5020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Die</a:t>
            </a:r>
            <a:endParaRPr lang="en-CH" sz="16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F7DD72B-4092-8749-BEE9-55FC6F026FDF}"/>
              </a:ext>
            </a:extLst>
          </p:cNvPr>
          <p:cNvSpPr/>
          <p:nvPr/>
        </p:nvSpPr>
        <p:spPr>
          <a:xfrm>
            <a:off x="3250211" y="2498932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3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44EDBA1-DD08-244B-A0B8-EFEEC46F2F3D}"/>
              </a:ext>
            </a:extLst>
          </p:cNvPr>
          <p:cNvSpPr/>
          <p:nvPr/>
        </p:nvSpPr>
        <p:spPr>
          <a:xfrm>
            <a:off x="3250211" y="3107174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2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D4DB365-46AD-7C43-8CCC-0F3A9B2AABD1}"/>
              </a:ext>
            </a:extLst>
          </p:cNvPr>
          <p:cNvSpPr/>
          <p:nvPr/>
        </p:nvSpPr>
        <p:spPr>
          <a:xfrm>
            <a:off x="3250211" y="3715415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5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B355D04C-4DB4-4941-8D32-B6399AA0416C}"/>
              </a:ext>
            </a:extLst>
          </p:cNvPr>
          <p:cNvSpPr/>
          <p:nvPr/>
        </p:nvSpPr>
        <p:spPr>
          <a:xfrm>
            <a:off x="3250211" y="4700338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1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44F69D82-D978-6F4E-8597-766618CC2E8F}"/>
              </a:ext>
            </a:extLst>
          </p:cNvPr>
          <p:cNvSpPr/>
          <p:nvPr/>
        </p:nvSpPr>
        <p:spPr>
          <a:xfrm>
            <a:off x="5265840" y="2498932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0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AE85623-11EF-8443-B0F8-648D885ABC42}"/>
              </a:ext>
            </a:extLst>
          </p:cNvPr>
          <p:cNvSpPr/>
          <p:nvPr/>
        </p:nvSpPr>
        <p:spPr>
          <a:xfrm>
            <a:off x="5265840" y="3107174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7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BE04F97B-0E1D-1348-988E-6CDF68DC611A}"/>
              </a:ext>
            </a:extLst>
          </p:cNvPr>
          <p:cNvSpPr/>
          <p:nvPr/>
        </p:nvSpPr>
        <p:spPr>
          <a:xfrm>
            <a:off x="5265840" y="3715415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3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4A6F5CD7-E59A-1445-9C7B-35C4A0A4F594}"/>
              </a:ext>
            </a:extLst>
          </p:cNvPr>
          <p:cNvSpPr/>
          <p:nvPr/>
        </p:nvSpPr>
        <p:spPr>
          <a:xfrm>
            <a:off x="5265840" y="4700338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2</a:t>
            </a:r>
            <a:endParaRPr lang="en-CH" b="1" baseline="-25000" dirty="0">
              <a:solidFill>
                <a:srgbClr val="FF0000"/>
              </a:solidFill>
            </a:endParaRPr>
          </a:p>
        </p:txBody>
      </p: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0BD3BD01-7042-C143-9B13-360DA4CFA3A4}"/>
              </a:ext>
            </a:extLst>
          </p:cNvPr>
          <p:cNvSpPr/>
          <p:nvPr/>
        </p:nvSpPr>
        <p:spPr bwMode="auto">
          <a:xfrm>
            <a:off x="3593992" y="2979129"/>
            <a:ext cx="1640403" cy="609599"/>
          </a:xfrm>
          <a:prstGeom prst="roundRect">
            <a:avLst>
              <a:gd name="adj" fmla="val 11059"/>
            </a:avLst>
          </a:prstGeom>
          <a:noFill/>
          <a:ln w="190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79CF87E7-7C82-E64F-B9EE-D02FCD452171}"/>
              </a:ext>
            </a:extLst>
          </p:cNvPr>
          <p:cNvSpPr/>
          <p:nvPr/>
        </p:nvSpPr>
        <p:spPr bwMode="auto">
          <a:xfrm>
            <a:off x="3593992" y="5326251"/>
            <a:ext cx="1640403" cy="235028"/>
          </a:xfrm>
          <a:prstGeom prst="roundRect">
            <a:avLst>
              <a:gd name="adj" fmla="val 11059"/>
            </a:avLst>
          </a:prstGeom>
          <a:noFill/>
          <a:ln w="1905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aphicFrame>
        <p:nvGraphicFramePr>
          <p:cNvPr id="42" name="Table 5">
            <a:extLst>
              <a:ext uri="{FF2B5EF4-FFF2-40B4-BE49-F238E27FC236}">
                <a16:creationId xmlns:a16="http://schemas.microsoft.com/office/drawing/2014/main" id="{303A5FB0-9AA7-9847-B873-E4E2973C6B24}"/>
              </a:ext>
            </a:extLst>
          </p:cNvPr>
          <p:cNvGraphicFramePr>
            <a:graphicFrameLocks noGrp="1"/>
          </p:cNvGraphicFramePr>
          <p:nvPr/>
        </p:nvGraphicFramePr>
        <p:xfrm>
          <a:off x="6271496" y="3185160"/>
          <a:ext cx="495300" cy="24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</a:tbl>
          </a:graphicData>
        </a:graphic>
      </p:graphicFrame>
      <p:graphicFrame>
        <p:nvGraphicFramePr>
          <p:cNvPr id="44" name="Table 5">
            <a:extLst>
              <a:ext uri="{FF2B5EF4-FFF2-40B4-BE49-F238E27FC236}">
                <a16:creationId xmlns:a16="http://schemas.microsoft.com/office/drawing/2014/main" id="{E8091FBB-E142-0244-9DF2-E0C2FC8926E7}"/>
              </a:ext>
            </a:extLst>
          </p:cNvPr>
          <p:cNvGraphicFramePr>
            <a:graphicFrameLocks noGrp="1"/>
          </p:cNvGraphicFramePr>
          <p:nvPr/>
        </p:nvGraphicFramePr>
        <p:xfrm>
          <a:off x="6768176" y="3185160"/>
          <a:ext cx="495300" cy="24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</a:tbl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D89A4A6-74E1-FD44-AA3B-1D13C7F8FA01}"/>
              </a:ext>
            </a:extLst>
          </p:cNvPr>
          <p:cNvCxnSpPr>
            <a:cxnSpLocks/>
            <a:endCxn id="42" idx="1"/>
          </p:cNvCxnSpPr>
          <p:nvPr/>
        </p:nvCxnSpPr>
        <p:spPr bwMode="auto">
          <a:xfrm>
            <a:off x="5562600" y="3307080"/>
            <a:ext cx="708896" cy="0"/>
          </a:xfrm>
          <a:prstGeom prst="straightConnector1">
            <a:avLst/>
          </a:prstGeom>
          <a:solidFill>
            <a:srgbClr val="C0C0C0"/>
          </a:solidFill>
          <a:ln w="1270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3AB1F44C-1DF8-0746-B2F8-184ADC109C07}"/>
              </a:ext>
            </a:extLst>
          </p:cNvPr>
          <p:cNvSpPr/>
          <p:nvPr/>
        </p:nvSpPr>
        <p:spPr>
          <a:xfrm>
            <a:off x="6036930" y="2557046"/>
            <a:ext cx="19623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  <a:latin typeface="Cambria" panose="02040503050406030204" pitchFamily="18" charset="0"/>
              </a:rPr>
              <a:t>❶ </a:t>
            </a:r>
            <a:r>
              <a:rPr 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  <a:t>Valid page reads</a:t>
            </a:r>
            <a:br>
              <a:rPr 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</a:br>
            <a:r>
              <a:rPr 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  <a:t>      </a:t>
            </a:r>
            <a:r>
              <a:rPr lang="en-US" sz="1600" b="1" dirty="0">
                <a:solidFill>
                  <a:srgbClr val="7030A0"/>
                </a:solidFill>
                <a:latin typeface="Cambria" panose="02040503050406030204" pitchFamily="18" charset="0"/>
              </a:rPr>
              <a:t>(5 SRs + 1 MR)</a:t>
            </a:r>
            <a:endParaRPr lang="en-CH" sz="1600" dirty="0">
              <a:solidFill>
                <a:srgbClr val="7030A0"/>
              </a:solidFill>
            </a:endParaRP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E2FF083E-1E77-A84B-911E-B45721083D6A}"/>
              </a:ext>
            </a:extLst>
          </p:cNvPr>
          <p:cNvSpPr/>
          <p:nvPr/>
        </p:nvSpPr>
        <p:spPr bwMode="auto">
          <a:xfrm>
            <a:off x="6227074" y="3176483"/>
            <a:ext cx="1076699" cy="184395"/>
          </a:xfrm>
          <a:prstGeom prst="roundRect">
            <a:avLst>
              <a:gd name="adj" fmla="val 11059"/>
            </a:avLst>
          </a:prstGeom>
          <a:noFill/>
          <a:ln w="1905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cxnSp>
        <p:nvCxnSpPr>
          <p:cNvPr id="45" name="Curved Connector 44">
            <a:extLst>
              <a:ext uri="{FF2B5EF4-FFF2-40B4-BE49-F238E27FC236}">
                <a16:creationId xmlns:a16="http://schemas.microsoft.com/office/drawing/2014/main" id="{4E5DCBAE-BE32-9C4E-A7E4-3F1D28244BC6}"/>
              </a:ext>
            </a:extLst>
          </p:cNvPr>
          <p:cNvCxnSpPr>
            <a:cxnSpLocks/>
            <a:stCxn id="43" idx="2"/>
            <a:endCxn id="41" idx="3"/>
          </p:cNvCxnSpPr>
          <p:nvPr/>
        </p:nvCxnSpPr>
        <p:spPr bwMode="auto">
          <a:xfrm rot="5400000">
            <a:off x="4958467" y="3636807"/>
            <a:ext cx="2082887" cy="1531029"/>
          </a:xfrm>
          <a:prstGeom prst="curvedConnector2">
            <a:avLst/>
          </a:prstGeom>
          <a:solidFill>
            <a:srgbClr val="C0C0C0"/>
          </a:solidFill>
          <a:ln w="15875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2BB9336B-F75D-2243-AF71-904F5E401A7F}"/>
              </a:ext>
            </a:extLst>
          </p:cNvPr>
          <p:cNvSpPr/>
          <p:nvPr/>
        </p:nvSpPr>
        <p:spPr>
          <a:xfrm>
            <a:off x="5997034" y="5069670"/>
            <a:ext cx="20242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7030A0"/>
                </a:solidFill>
                <a:latin typeface="Cambria" panose="02040503050406030204" pitchFamily="18" charset="0"/>
              </a:rPr>
              <a:t>❷ </a:t>
            </a:r>
            <a:r>
              <a:rPr 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  <a:t>Valid page writes</a:t>
            </a:r>
            <a:br>
              <a:rPr 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</a:br>
            <a:r>
              <a:rPr lang="en-US" sz="1600" b="1" i="1" dirty="0">
                <a:solidFill>
                  <a:srgbClr val="7030A0"/>
                </a:solidFill>
                <a:latin typeface="Cambria" panose="02040503050406030204" pitchFamily="18" charset="0"/>
              </a:rPr>
              <a:t>      </a:t>
            </a:r>
            <a:r>
              <a:rPr lang="en-US" sz="1600" b="1" dirty="0">
                <a:solidFill>
                  <a:srgbClr val="7030A0"/>
                </a:solidFill>
                <a:latin typeface="Cambria" panose="02040503050406030204" pitchFamily="18" charset="0"/>
              </a:rPr>
              <a:t>(3 MRs)</a:t>
            </a:r>
            <a:endParaRPr lang="en-CH" sz="1600" dirty="0">
              <a:solidFill>
                <a:srgbClr val="7030A0"/>
              </a:solidFill>
            </a:endParaRP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12339776-3353-784F-A1BE-F74DA11A0DAB}"/>
              </a:ext>
            </a:extLst>
          </p:cNvPr>
          <p:cNvSpPr/>
          <p:nvPr/>
        </p:nvSpPr>
        <p:spPr bwMode="auto">
          <a:xfrm>
            <a:off x="6221476" y="3365143"/>
            <a:ext cx="607769" cy="63857"/>
          </a:xfrm>
          <a:prstGeom prst="roundRect">
            <a:avLst>
              <a:gd name="adj" fmla="val 11059"/>
            </a:avLst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9DBEA282-A400-4145-BB63-842E942F98CB}"/>
              </a:ext>
            </a:extLst>
          </p:cNvPr>
          <p:cNvSpPr/>
          <p:nvPr/>
        </p:nvSpPr>
        <p:spPr>
          <a:xfrm>
            <a:off x="6806069" y="3381270"/>
            <a:ext cx="10583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>Buffering</a:t>
            </a:r>
            <a:endParaRPr lang="en-CH" sz="1600" i="1" dirty="0">
              <a:solidFill>
                <a:srgbClr val="FF0000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A83E5E5-30BB-0848-BD5B-AB8C68C82D70}"/>
              </a:ext>
            </a:extLst>
          </p:cNvPr>
          <p:cNvSpPr/>
          <p:nvPr/>
        </p:nvSpPr>
        <p:spPr>
          <a:xfrm>
            <a:off x="152400" y="3205609"/>
            <a:ext cx="202049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  <a:latin typeface="Cambria" panose="02040503050406030204" pitchFamily="18" charset="0"/>
                <a:sym typeface="Wingdings" pitchFamily="2" charset="2"/>
              </a:rPr>
              <a:t>Pros:</a:t>
            </a:r>
            <a:br>
              <a:rPr lang="en-US" sz="1600" b="1" dirty="0">
                <a:solidFill>
                  <a:schemeClr val="accent6"/>
                </a:solidFill>
                <a:latin typeface="Cambria" panose="02040503050406030204" pitchFamily="18" charset="0"/>
                <a:sym typeface="Wingdings" pitchFamily="2" charset="2"/>
              </a:rPr>
            </a:br>
            <a:r>
              <a:rPr lang="en-US" sz="1600" b="1" dirty="0">
                <a:solidFill>
                  <a:schemeClr val="accent6"/>
                </a:solidFill>
                <a:latin typeface="Cambria" panose="02040503050406030204" pitchFamily="18" charset="0"/>
                <a:sym typeface="Wingdings" pitchFamily="2" charset="2"/>
              </a:rPr>
              <a:t>  Keep performing </a:t>
            </a:r>
            <a:br>
              <a:rPr lang="en-US" sz="1600" b="1" dirty="0">
                <a:solidFill>
                  <a:schemeClr val="accent6"/>
                </a:solidFill>
                <a:latin typeface="Cambria" panose="02040503050406030204" pitchFamily="18" charset="0"/>
                <a:sym typeface="Wingdings" pitchFamily="2" charset="2"/>
              </a:rPr>
            </a:br>
            <a:r>
              <a:rPr lang="en-US" sz="1600" b="1" dirty="0">
                <a:solidFill>
                  <a:schemeClr val="accent6"/>
                </a:solidFill>
                <a:latin typeface="Cambria" panose="02040503050406030204" pitchFamily="18" charset="0"/>
                <a:sym typeface="Wingdings" pitchFamily="2" charset="2"/>
              </a:rPr>
              <a:t>  multi-plane writes</a:t>
            </a:r>
            <a:r>
              <a:rPr lang="en-US" sz="1600" b="1" i="1" dirty="0">
                <a:solidFill>
                  <a:schemeClr val="accent6"/>
                </a:solidFill>
                <a:latin typeface="Cambria" panose="02040503050406030204" pitchFamily="18" charset="0"/>
              </a:rPr>
              <a:t/>
            </a:r>
            <a:br>
              <a:rPr lang="en-US" sz="1600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r>
              <a:rPr lang="en-US" sz="1600" b="1" i="1" dirty="0">
                <a:solidFill>
                  <a:schemeClr val="accent6"/>
                </a:solidFill>
                <a:latin typeface="Cambria" panose="02040503050406030204" pitchFamily="18" charset="0"/>
              </a:rPr>
              <a:t/>
            </a:r>
            <a:br>
              <a:rPr lang="en-US" sz="1600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r>
              <a:rPr lang="en-US" sz="1600" b="1" i="1" dirty="0">
                <a:solidFill>
                  <a:schemeClr val="accent6"/>
                </a:solidFill>
                <a:latin typeface="Cambria" panose="02040503050406030204" pitchFamily="18" charset="0"/>
              </a:rPr>
              <a:t/>
            </a:r>
            <a:br>
              <a:rPr lang="en-US" sz="1600" b="1" i="1" dirty="0">
                <a:solidFill>
                  <a:schemeClr val="accent6"/>
                </a:solidFill>
                <a:latin typeface="Cambria" panose="02040503050406030204" pitchFamily="18" charset="0"/>
              </a:rPr>
            </a:br>
            <a:endParaRPr lang="en-CH" sz="1600" dirty="0">
              <a:solidFill>
                <a:schemeClr val="accent6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977C9685-5527-B84B-A75E-84DE128BE4CF}"/>
              </a:ext>
            </a:extLst>
          </p:cNvPr>
          <p:cNvSpPr/>
          <p:nvPr/>
        </p:nvSpPr>
        <p:spPr>
          <a:xfrm>
            <a:off x="128162" y="4230280"/>
            <a:ext cx="291983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  <a:t>Cons:</a:t>
            </a:r>
            <a:b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</a:br>
            <a: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  <a:t>  More read/write operations</a:t>
            </a:r>
            <a:b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</a:br>
            <a: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  <a:t>   5 SRs + 1 MR + 3 MWs</a:t>
            </a:r>
            <a:b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</a:br>
            <a: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  <a:t>   vs. 4 SRs </a:t>
            </a:r>
            <a:r>
              <a:rPr lang="en-US" sz="1600" b="1" dirty="0" smtClean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  <a:t>+ 1 MW + </a:t>
            </a:r>
            <a:r>
              <a:rPr lang="en-US" sz="1600" b="1" dirty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  <a:t>2 </a:t>
            </a:r>
            <a:r>
              <a:rPr lang="en-US" sz="1600" b="1" dirty="0" smtClean="0">
                <a:solidFill>
                  <a:srgbClr val="FF0000"/>
                </a:solidFill>
                <a:latin typeface="Cambria" panose="02040503050406030204" pitchFamily="18" charset="0"/>
                <a:sym typeface="Wingdings" pitchFamily="2" charset="2"/>
              </a:rPr>
              <a:t>SWs</a:t>
            </a:r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/>
            </a:r>
            <a:b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</a:br>
            <a: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  <a:t/>
            </a:r>
            <a:br>
              <a:rPr lang="en-US" sz="1600" b="1" i="1" dirty="0">
                <a:solidFill>
                  <a:srgbClr val="FF0000"/>
                </a:solidFill>
                <a:latin typeface="Cambria" panose="02040503050406030204" pitchFamily="18" charset="0"/>
              </a:rPr>
            </a:br>
            <a:endParaRPr lang="en-CH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4613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44368E-150D-9242-94C3-2BB533B2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1"/>
            <a:ext cx="8610600" cy="5562600"/>
          </a:xfrm>
        </p:spPr>
        <p:txBody>
          <a:bodyPr anchor="t"/>
          <a:lstStyle/>
          <a:p>
            <a:r>
              <a:rPr lang="en-US" dirty="0"/>
              <a:t>Offset management: Die level or SSD level?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53CB09B2-9C16-F449-9DDE-FD1F4D6CA322}"/>
              </a:ext>
            </a:extLst>
          </p:cNvPr>
          <p:cNvSpPr/>
          <p:nvPr/>
        </p:nvSpPr>
        <p:spPr bwMode="auto">
          <a:xfrm>
            <a:off x="3491794" y="2256100"/>
            <a:ext cx="1846491" cy="3763700"/>
          </a:xfrm>
          <a:prstGeom prst="roundRect">
            <a:avLst>
              <a:gd name="adj" fmla="val 6485"/>
            </a:avLst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C53DA67-E771-A14F-9FB0-57BE7F12D4C0}"/>
              </a:ext>
            </a:extLst>
          </p:cNvPr>
          <p:cNvSpPr/>
          <p:nvPr/>
        </p:nvSpPr>
        <p:spPr bwMode="auto">
          <a:xfrm>
            <a:off x="3546928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299009" name="Title 1">
            <a:extLst>
              <a:ext uri="{FF2B5EF4-FFF2-40B4-BE49-F238E27FC236}">
                <a16:creationId xmlns:a16="http://schemas.microsoft.com/office/drawing/2014/main" id="{0DF95D71-4717-9641-A2B1-944FC90328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9677" y="41819"/>
            <a:ext cx="8610600" cy="67836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Multi-Plane-Aware Block Management</a:t>
            </a:r>
          </a:p>
        </p:txBody>
      </p:sp>
      <p:sp>
        <p:nvSpPr>
          <p:cNvPr id="299011" name="Slide Number Placeholder 3">
            <a:extLst>
              <a:ext uri="{FF2B5EF4-FFF2-40B4-BE49-F238E27FC236}">
                <a16:creationId xmlns:a16="http://schemas.microsoft.com/office/drawing/2014/main" id="{382C1846-515D-6048-9FA0-627CDD03DE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9F3043E-DAD2-F347-A0C9-60754FCE566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D640CAE-0737-E741-8296-D2E62A3CA7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686117"/>
              </p:ext>
            </p:extLst>
          </p:nvPr>
        </p:nvGraphicFramePr>
        <p:xfrm>
          <a:off x="3657709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75BE401D-973C-8E41-A8C7-A4CC9B9D494D}"/>
              </a:ext>
            </a:extLst>
          </p:cNvPr>
          <p:cNvSpPr/>
          <p:nvPr/>
        </p:nvSpPr>
        <p:spPr>
          <a:xfrm>
            <a:off x="308919" y="2514600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F9F2B0-7BF1-8147-B785-AEE9BD7B6525}"/>
              </a:ext>
            </a:extLst>
          </p:cNvPr>
          <p:cNvSpPr/>
          <p:nvPr/>
        </p:nvSpPr>
        <p:spPr>
          <a:xfrm>
            <a:off x="308919" y="31225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E7EE0A-8DD5-A844-BA2D-6682F1B40397}"/>
              </a:ext>
            </a:extLst>
          </p:cNvPr>
          <p:cNvSpPr/>
          <p:nvPr/>
        </p:nvSpPr>
        <p:spPr>
          <a:xfrm>
            <a:off x="308919" y="5428585"/>
            <a:ext cx="9284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-1</a:t>
            </a:r>
            <a:endParaRPr lang="en-CH" sz="1600" baseline="-25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C71B04F-D3ED-1F4A-9DA4-E8BDD7E12EF9}"/>
              </a:ext>
            </a:extLst>
          </p:cNvPr>
          <p:cNvSpPr/>
          <p:nvPr/>
        </p:nvSpPr>
        <p:spPr>
          <a:xfrm rot="5400000">
            <a:off x="3793000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821E72-2745-B847-9B0E-9BA13D765989}"/>
              </a:ext>
            </a:extLst>
          </p:cNvPr>
          <p:cNvSpPr/>
          <p:nvPr/>
        </p:nvSpPr>
        <p:spPr>
          <a:xfrm>
            <a:off x="3506051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graphicFrame>
        <p:nvGraphicFramePr>
          <p:cNvPr id="16" name="Table 5">
            <a:extLst>
              <a:ext uri="{FF2B5EF4-FFF2-40B4-BE49-F238E27FC236}">
                <a16:creationId xmlns:a16="http://schemas.microsoft.com/office/drawing/2014/main" id="{07D89CB4-5F07-EB4B-B070-C3D745630A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3864762"/>
              </p:ext>
            </p:extLst>
          </p:nvPr>
        </p:nvGraphicFramePr>
        <p:xfrm>
          <a:off x="3657709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7" name="Table 5">
            <a:extLst>
              <a:ext uri="{FF2B5EF4-FFF2-40B4-BE49-F238E27FC236}">
                <a16:creationId xmlns:a16="http://schemas.microsoft.com/office/drawing/2014/main" id="{6E7F2048-161F-7549-B173-45FE2D3286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70452"/>
              </p:ext>
            </p:extLst>
          </p:nvPr>
        </p:nvGraphicFramePr>
        <p:xfrm>
          <a:off x="3657709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8" name="Table 5">
            <a:extLst>
              <a:ext uri="{FF2B5EF4-FFF2-40B4-BE49-F238E27FC236}">
                <a16:creationId xmlns:a16="http://schemas.microsoft.com/office/drawing/2014/main" id="{0B7093B5-4ABE-6448-9678-A3276596C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375102"/>
              </p:ext>
            </p:extLst>
          </p:nvPr>
        </p:nvGraphicFramePr>
        <p:xfrm>
          <a:off x="3657709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9" name="Table 5">
            <a:extLst>
              <a:ext uri="{FF2B5EF4-FFF2-40B4-BE49-F238E27FC236}">
                <a16:creationId xmlns:a16="http://schemas.microsoft.com/office/drawing/2014/main" id="{07F6D76E-F9EC-BD40-B1EE-3C5A5C51FE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979391"/>
              </p:ext>
            </p:extLst>
          </p:nvPr>
        </p:nvGraphicFramePr>
        <p:xfrm>
          <a:off x="3657709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97AAE6CB-B1F1-4748-81E9-BF9D973CE32D}"/>
              </a:ext>
            </a:extLst>
          </p:cNvPr>
          <p:cNvSpPr/>
          <p:nvPr/>
        </p:nvSpPr>
        <p:spPr>
          <a:xfrm>
            <a:off x="308919" y="3732163"/>
            <a:ext cx="7970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baseline="-25000" dirty="0">
                <a:latin typeface="Cambria" panose="02040503050406030204" pitchFamily="18" charset="0"/>
              </a:rPr>
              <a:t>2</a:t>
            </a:r>
            <a:endParaRPr lang="en-CH" sz="1600" baseline="-25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6D6E82F-4D55-0F44-A168-FC05917D4A20}"/>
              </a:ext>
            </a:extLst>
          </p:cNvPr>
          <p:cNvSpPr/>
          <p:nvPr/>
        </p:nvSpPr>
        <p:spPr>
          <a:xfrm>
            <a:off x="308919" y="4818985"/>
            <a:ext cx="9332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Block</a:t>
            </a:r>
            <a:r>
              <a:rPr lang="en-US" sz="1600" b="1" i="1" baseline="-25000" dirty="0">
                <a:latin typeface="Cambria" panose="02040503050406030204" pitchFamily="18" charset="0"/>
              </a:rPr>
              <a:t>N</a:t>
            </a:r>
            <a:r>
              <a:rPr lang="en-US" sz="1600" b="1" baseline="-25000" dirty="0">
                <a:latin typeface="Cambria" panose="02040503050406030204" pitchFamily="18" charset="0"/>
              </a:rPr>
              <a:t>-2</a:t>
            </a:r>
            <a:endParaRPr lang="en-CH" sz="1600" baseline="-25000" dirty="0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2CAFF781-1F28-544E-989D-90A90AB09464}"/>
              </a:ext>
            </a:extLst>
          </p:cNvPr>
          <p:cNvSpPr/>
          <p:nvPr/>
        </p:nvSpPr>
        <p:spPr bwMode="auto">
          <a:xfrm>
            <a:off x="4572000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aphicFrame>
        <p:nvGraphicFramePr>
          <p:cNvPr id="48" name="Table 5">
            <a:extLst>
              <a:ext uri="{FF2B5EF4-FFF2-40B4-BE49-F238E27FC236}">
                <a16:creationId xmlns:a16="http://schemas.microsoft.com/office/drawing/2014/main" id="{F4214087-B69F-D246-989F-2CA7DAEAF8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306340"/>
              </p:ext>
            </p:extLst>
          </p:nvPr>
        </p:nvGraphicFramePr>
        <p:xfrm>
          <a:off x="4682781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49" name="Rectangle 48">
            <a:extLst>
              <a:ext uri="{FF2B5EF4-FFF2-40B4-BE49-F238E27FC236}">
                <a16:creationId xmlns:a16="http://schemas.microsoft.com/office/drawing/2014/main" id="{1A05E7C8-4D8F-3E43-A8F4-FE0876224FB4}"/>
              </a:ext>
            </a:extLst>
          </p:cNvPr>
          <p:cNvSpPr/>
          <p:nvPr/>
        </p:nvSpPr>
        <p:spPr>
          <a:xfrm rot="5400000">
            <a:off x="4818072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DE6A2DEE-198F-FE4B-B28C-42F5398C5014}"/>
              </a:ext>
            </a:extLst>
          </p:cNvPr>
          <p:cNvSpPr/>
          <p:nvPr/>
        </p:nvSpPr>
        <p:spPr>
          <a:xfrm>
            <a:off x="4531123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graphicFrame>
        <p:nvGraphicFramePr>
          <p:cNvPr id="51" name="Table 5">
            <a:extLst>
              <a:ext uri="{FF2B5EF4-FFF2-40B4-BE49-F238E27FC236}">
                <a16:creationId xmlns:a16="http://schemas.microsoft.com/office/drawing/2014/main" id="{5FC5EE26-ED77-1B4D-812D-BBDB163CD2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157630"/>
              </p:ext>
            </p:extLst>
          </p:nvPr>
        </p:nvGraphicFramePr>
        <p:xfrm>
          <a:off x="4682781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2" name="Table 5">
            <a:extLst>
              <a:ext uri="{FF2B5EF4-FFF2-40B4-BE49-F238E27FC236}">
                <a16:creationId xmlns:a16="http://schemas.microsoft.com/office/drawing/2014/main" id="{200CBDF5-F150-C641-BC2F-A691A37854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259837"/>
              </p:ext>
            </p:extLst>
          </p:nvPr>
        </p:nvGraphicFramePr>
        <p:xfrm>
          <a:off x="4682781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3" name="Table 5">
            <a:extLst>
              <a:ext uri="{FF2B5EF4-FFF2-40B4-BE49-F238E27FC236}">
                <a16:creationId xmlns:a16="http://schemas.microsoft.com/office/drawing/2014/main" id="{6EE2755A-55BB-8749-82A6-A6F6B42FC7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214127"/>
              </p:ext>
            </p:extLst>
          </p:nvPr>
        </p:nvGraphicFramePr>
        <p:xfrm>
          <a:off x="4682781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54" name="Table 5">
            <a:extLst>
              <a:ext uri="{FF2B5EF4-FFF2-40B4-BE49-F238E27FC236}">
                <a16:creationId xmlns:a16="http://schemas.microsoft.com/office/drawing/2014/main" id="{45F7675A-4F62-8D40-A0AF-E39CEB18CF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437124"/>
              </p:ext>
            </p:extLst>
          </p:nvPr>
        </p:nvGraphicFramePr>
        <p:xfrm>
          <a:off x="4682781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694774AF-0047-044F-A64B-BAC69DACF382}"/>
              </a:ext>
            </a:extLst>
          </p:cNvPr>
          <p:cNvSpPr/>
          <p:nvPr/>
        </p:nvSpPr>
        <p:spPr bwMode="auto">
          <a:xfrm rot="16200000">
            <a:off x="2589094" y="3983846"/>
            <a:ext cx="3657601" cy="308209"/>
          </a:xfrm>
          <a:prstGeom prst="roundRect">
            <a:avLst>
              <a:gd name="adj" fmla="val 38849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dirty="0">
                <a:latin typeface="Cambria" panose="02040503050406030204" pitchFamily="18" charset="0"/>
              </a:rPr>
              <a:t> Peripheral  (Decoder &amp; Charge)</a:t>
            </a: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C960C9B6-B387-DA4A-95A2-48252A69D219}"/>
              </a:ext>
            </a:extLst>
          </p:cNvPr>
          <p:cNvSpPr/>
          <p:nvPr/>
        </p:nvSpPr>
        <p:spPr bwMode="auto">
          <a:xfrm>
            <a:off x="1226122" y="2256100"/>
            <a:ext cx="1846491" cy="3763700"/>
          </a:xfrm>
          <a:prstGeom prst="roundRect">
            <a:avLst>
              <a:gd name="adj" fmla="val 6485"/>
            </a:avLst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85213A3B-7875-4847-B434-638CB7AA6248}"/>
              </a:ext>
            </a:extLst>
          </p:cNvPr>
          <p:cNvSpPr/>
          <p:nvPr/>
        </p:nvSpPr>
        <p:spPr bwMode="auto">
          <a:xfrm>
            <a:off x="1281256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aphicFrame>
        <p:nvGraphicFramePr>
          <p:cNvPr id="75" name="Table 5">
            <a:extLst>
              <a:ext uri="{FF2B5EF4-FFF2-40B4-BE49-F238E27FC236}">
                <a16:creationId xmlns:a16="http://schemas.microsoft.com/office/drawing/2014/main" id="{D1CDF171-EE33-6142-9F95-B00EA86F8A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657815"/>
              </p:ext>
            </p:extLst>
          </p:nvPr>
        </p:nvGraphicFramePr>
        <p:xfrm>
          <a:off x="1392037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76" name="Rectangle 75">
            <a:extLst>
              <a:ext uri="{FF2B5EF4-FFF2-40B4-BE49-F238E27FC236}">
                <a16:creationId xmlns:a16="http://schemas.microsoft.com/office/drawing/2014/main" id="{ED715644-2241-5D4D-A5EF-54B32452BEA9}"/>
              </a:ext>
            </a:extLst>
          </p:cNvPr>
          <p:cNvSpPr/>
          <p:nvPr/>
        </p:nvSpPr>
        <p:spPr>
          <a:xfrm rot="5400000">
            <a:off x="1527328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6A26A8E-9701-0F43-BB66-0CBBA90E7863}"/>
              </a:ext>
            </a:extLst>
          </p:cNvPr>
          <p:cNvSpPr/>
          <p:nvPr/>
        </p:nvSpPr>
        <p:spPr>
          <a:xfrm>
            <a:off x="1240379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graphicFrame>
        <p:nvGraphicFramePr>
          <p:cNvPr id="78" name="Table 5">
            <a:extLst>
              <a:ext uri="{FF2B5EF4-FFF2-40B4-BE49-F238E27FC236}">
                <a16:creationId xmlns:a16="http://schemas.microsoft.com/office/drawing/2014/main" id="{4A3F4237-9E3A-304A-803D-B5BC58DAD5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426079"/>
              </p:ext>
            </p:extLst>
          </p:nvPr>
        </p:nvGraphicFramePr>
        <p:xfrm>
          <a:off x="1392037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79" name="Table 5">
            <a:extLst>
              <a:ext uri="{FF2B5EF4-FFF2-40B4-BE49-F238E27FC236}">
                <a16:creationId xmlns:a16="http://schemas.microsoft.com/office/drawing/2014/main" id="{DE47E9CF-4258-1F4D-AA01-AF2DF6B1A1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496596"/>
              </p:ext>
            </p:extLst>
          </p:nvPr>
        </p:nvGraphicFramePr>
        <p:xfrm>
          <a:off x="1392037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80" name="Table 5">
            <a:extLst>
              <a:ext uri="{FF2B5EF4-FFF2-40B4-BE49-F238E27FC236}">
                <a16:creationId xmlns:a16="http://schemas.microsoft.com/office/drawing/2014/main" id="{DCC6BFE0-C01F-FE49-99C3-40B6388C87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1960853"/>
              </p:ext>
            </p:extLst>
          </p:nvPr>
        </p:nvGraphicFramePr>
        <p:xfrm>
          <a:off x="1392037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81" name="Table 5">
            <a:extLst>
              <a:ext uri="{FF2B5EF4-FFF2-40B4-BE49-F238E27FC236}">
                <a16:creationId xmlns:a16="http://schemas.microsoft.com/office/drawing/2014/main" id="{EDCE1919-B00B-FB48-98CA-9BDB57511C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480172"/>
              </p:ext>
            </p:extLst>
          </p:nvPr>
        </p:nvGraphicFramePr>
        <p:xfrm>
          <a:off x="1392037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6BBD350B-C5BE-E344-ADDF-D509E48AF12E}"/>
              </a:ext>
            </a:extLst>
          </p:cNvPr>
          <p:cNvSpPr/>
          <p:nvPr/>
        </p:nvSpPr>
        <p:spPr bwMode="auto">
          <a:xfrm>
            <a:off x="2306328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aphicFrame>
        <p:nvGraphicFramePr>
          <p:cNvPr id="83" name="Table 5">
            <a:extLst>
              <a:ext uri="{FF2B5EF4-FFF2-40B4-BE49-F238E27FC236}">
                <a16:creationId xmlns:a16="http://schemas.microsoft.com/office/drawing/2014/main" id="{18395411-C636-4044-8128-0298D72007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783366"/>
              </p:ext>
            </p:extLst>
          </p:nvPr>
        </p:nvGraphicFramePr>
        <p:xfrm>
          <a:off x="2417109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84" name="Rectangle 83">
            <a:extLst>
              <a:ext uri="{FF2B5EF4-FFF2-40B4-BE49-F238E27FC236}">
                <a16:creationId xmlns:a16="http://schemas.microsoft.com/office/drawing/2014/main" id="{5FBDAFFC-1FF0-8943-A43D-54F8C1C07D5F}"/>
              </a:ext>
            </a:extLst>
          </p:cNvPr>
          <p:cNvSpPr/>
          <p:nvPr/>
        </p:nvSpPr>
        <p:spPr>
          <a:xfrm rot="5400000">
            <a:off x="2552400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E78A96A-EEDC-6C42-AC70-3A58585C3125}"/>
              </a:ext>
            </a:extLst>
          </p:cNvPr>
          <p:cNvSpPr/>
          <p:nvPr/>
        </p:nvSpPr>
        <p:spPr>
          <a:xfrm>
            <a:off x="2265451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graphicFrame>
        <p:nvGraphicFramePr>
          <p:cNvPr id="86" name="Table 5">
            <a:extLst>
              <a:ext uri="{FF2B5EF4-FFF2-40B4-BE49-F238E27FC236}">
                <a16:creationId xmlns:a16="http://schemas.microsoft.com/office/drawing/2014/main" id="{607662FE-D190-F641-8680-C1F79A196B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804610"/>
              </p:ext>
            </p:extLst>
          </p:nvPr>
        </p:nvGraphicFramePr>
        <p:xfrm>
          <a:off x="2417109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87" name="Table 5">
            <a:extLst>
              <a:ext uri="{FF2B5EF4-FFF2-40B4-BE49-F238E27FC236}">
                <a16:creationId xmlns:a16="http://schemas.microsoft.com/office/drawing/2014/main" id="{46B3E1B4-1B5C-0240-A32B-F040A40490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3334811"/>
              </p:ext>
            </p:extLst>
          </p:nvPr>
        </p:nvGraphicFramePr>
        <p:xfrm>
          <a:off x="2417109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88" name="Table 5">
            <a:extLst>
              <a:ext uri="{FF2B5EF4-FFF2-40B4-BE49-F238E27FC236}">
                <a16:creationId xmlns:a16="http://schemas.microsoft.com/office/drawing/2014/main" id="{3DD85AB4-0D9B-FD45-8662-BAA193BD29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885334"/>
              </p:ext>
            </p:extLst>
          </p:nvPr>
        </p:nvGraphicFramePr>
        <p:xfrm>
          <a:off x="2417109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89" name="Table 5">
            <a:extLst>
              <a:ext uri="{FF2B5EF4-FFF2-40B4-BE49-F238E27FC236}">
                <a16:creationId xmlns:a16="http://schemas.microsoft.com/office/drawing/2014/main" id="{FECE2D59-2065-AA42-AF31-968E374281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514060"/>
              </p:ext>
            </p:extLst>
          </p:nvPr>
        </p:nvGraphicFramePr>
        <p:xfrm>
          <a:off x="2417109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B5DEEA21-277C-8747-9EBE-4D105ADA5F2D}"/>
              </a:ext>
            </a:extLst>
          </p:cNvPr>
          <p:cNvSpPr/>
          <p:nvPr/>
        </p:nvSpPr>
        <p:spPr bwMode="auto">
          <a:xfrm rot="16200000">
            <a:off x="323422" y="3983846"/>
            <a:ext cx="3657601" cy="308209"/>
          </a:xfrm>
          <a:prstGeom prst="roundRect">
            <a:avLst>
              <a:gd name="adj" fmla="val 38849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dirty="0">
                <a:latin typeface="Cambria" panose="02040503050406030204" pitchFamily="18" charset="0"/>
              </a:rPr>
              <a:t> Peripheral  (Decoder &amp; Charge)</a:t>
            </a: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EF274230-8060-BA45-88B5-E665CA68BCCD}"/>
              </a:ext>
            </a:extLst>
          </p:cNvPr>
          <p:cNvSpPr/>
          <p:nvPr/>
        </p:nvSpPr>
        <p:spPr>
          <a:xfrm>
            <a:off x="1857460" y="1917546"/>
            <a:ext cx="5838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Die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11EB9AE-EE28-7B45-9988-A8B4EA73ECA7}"/>
              </a:ext>
            </a:extLst>
          </p:cNvPr>
          <p:cNvSpPr/>
          <p:nvPr/>
        </p:nvSpPr>
        <p:spPr>
          <a:xfrm>
            <a:off x="4123132" y="1917546"/>
            <a:ext cx="5838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Die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6284EF83-7915-B941-ABDF-39A77CECEB1C}"/>
              </a:ext>
            </a:extLst>
          </p:cNvPr>
          <p:cNvSpPr/>
          <p:nvPr/>
        </p:nvSpPr>
        <p:spPr bwMode="auto">
          <a:xfrm>
            <a:off x="5765052" y="2256100"/>
            <a:ext cx="1846491" cy="3763700"/>
          </a:xfrm>
          <a:prstGeom prst="roundRect">
            <a:avLst>
              <a:gd name="adj" fmla="val 6485"/>
            </a:avLst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5EE51C7B-A08A-1749-A0C4-339063FDEC27}"/>
              </a:ext>
            </a:extLst>
          </p:cNvPr>
          <p:cNvSpPr/>
          <p:nvPr/>
        </p:nvSpPr>
        <p:spPr bwMode="auto">
          <a:xfrm>
            <a:off x="5820186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aphicFrame>
        <p:nvGraphicFramePr>
          <p:cNvPr id="95" name="Table 5">
            <a:extLst>
              <a:ext uri="{FF2B5EF4-FFF2-40B4-BE49-F238E27FC236}">
                <a16:creationId xmlns:a16="http://schemas.microsoft.com/office/drawing/2014/main" id="{E87E2E25-8CCB-284E-824B-D2299B9001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053670"/>
              </p:ext>
            </p:extLst>
          </p:nvPr>
        </p:nvGraphicFramePr>
        <p:xfrm>
          <a:off x="5930967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96" name="Rectangle 95">
            <a:extLst>
              <a:ext uri="{FF2B5EF4-FFF2-40B4-BE49-F238E27FC236}">
                <a16:creationId xmlns:a16="http://schemas.microsoft.com/office/drawing/2014/main" id="{5F0B7CE8-6A89-2D44-BB63-E39E86C19A26}"/>
              </a:ext>
            </a:extLst>
          </p:cNvPr>
          <p:cNvSpPr/>
          <p:nvPr/>
        </p:nvSpPr>
        <p:spPr>
          <a:xfrm rot="5400000">
            <a:off x="6066258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2EE11DAC-C737-F14B-BB83-C4D1E31675D2}"/>
              </a:ext>
            </a:extLst>
          </p:cNvPr>
          <p:cNvSpPr/>
          <p:nvPr/>
        </p:nvSpPr>
        <p:spPr>
          <a:xfrm>
            <a:off x="5779309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0</a:t>
            </a:r>
            <a:endParaRPr lang="en-CH" sz="1600" baseline="-25000" dirty="0"/>
          </a:p>
        </p:txBody>
      </p:sp>
      <p:graphicFrame>
        <p:nvGraphicFramePr>
          <p:cNvPr id="98" name="Table 5">
            <a:extLst>
              <a:ext uri="{FF2B5EF4-FFF2-40B4-BE49-F238E27FC236}">
                <a16:creationId xmlns:a16="http://schemas.microsoft.com/office/drawing/2014/main" id="{49D81B52-8E94-084D-BEAE-6599BB0679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983529"/>
              </p:ext>
            </p:extLst>
          </p:nvPr>
        </p:nvGraphicFramePr>
        <p:xfrm>
          <a:off x="5930967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99" name="Table 5">
            <a:extLst>
              <a:ext uri="{FF2B5EF4-FFF2-40B4-BE49-F238E27FC236}">
                <a16:creationId xmlns:a16="http://schemas.microsoft.com/office/drawing/2014/main" id="{98FB6DC5-CE4B-E04D-9C1B-0D5A0CA280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068882"/>
              </p:ext>
            </p:extLst>
          </p:nvPr>
        </p:nvGraphicFramePr>
        <p:xfrm>
          <a:off x="5930967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00" name="Table 5">
            <a:extLst>
              <a:ext uri="{FF2B5EF4-FFF2-40B4-BE49-F238E27FC236}">
                <a16:creationId xmlns:a16="http://schemas.microsoft.com/office/drawing/2014/main" id="{15B352FE-6D30-9741-8837-08BF1A8715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243262"/>
              </p:ext>
            </p:extLst>
          </p:nvPr>
        </p:nvGraphicFramePr>
        <p:xfrm>
          <a:off x="5930967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01" name="Table 5">
            <a:extLst>
              <a:ext uri="{FF2B5EF4-FFF2-40B4-BE49-F238E27FC236}">
                <a16:creationId xmlns:a16="http://schemas.microsoft.com/office/drawing/2014/main" id="{B4C95D09-E607-BA42-84E0-2985417254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749126"/>
              </p:ext>
            </p:extLst>
          </p:nvPr>
        </p:nvGraphicFramePr>
        <p:xfrm>
          <a:off x="5930967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102" name="Rounded Rectangle 101">
            <a:extLst>
              <a:ext uri="{FF2B5EF4-FFF2-40B4-BE49-F238E27FC236}">
                <a16:creationId xmlns:a16="http://schemas.microsoft.com/office/drawing/2014/main" id="{B0B39379-205C-AB41-825A-63B3F513DFE4}"/>
              </a:ext>
            </a:extLst>
          </p:cNvPr>
          <p:cNvSpPr/>
          <p:nvPr/>
        </p:nvSpPr>
        <p:spPr bwMode="auto">
          <a:xfrm>
            <a:off x="6845258" y="2309150"/>
            <a:ext cx="716863" cy="36576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aphicFrame>
        <p:nvGraphicFramePr>
          <p:cNvPr id="103" name="Table 5">
            <a:extLst>
              <a:ext uri="{FF2B5EF4-FFF2-40B4-BE49-F238E27FC236}">
                <a16:creationId xmlns:a16="http://schemas.microsoft.com/office/drawing/2014/main" id="{F9261DD8-E9BA-9B4F-A6C2-03A168E018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688757"/>
              </p:ext>
            </p:extLst>
          </p:nvPr>
        </p:nvGraphicFramePr>
        <p:xfrm>
          <a:off x="6956039" y="24384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104" name="Rectangle 103">
            <a:extLst>
              <a:ext uri="{FF2B5EF4-FFF2-40B4-BE49-F238E27FC236}">
                <a16:creationId xmlns:a16="http://schemas.microsoft.com/office/drawing/2014/main" id="{7CBC16C6-DFA9-9343-A5FD-AD51D7B006B5}"/>
              </a:ext>
            </a:extLst>
          </p:cNvPr>
          <p:cNvSpPr/>
          <p:nvPr/>
        </p:nvSpPr>
        <p:spPr>
          <a:xfrm rot="5400000">
            <a:off x="7091330" y="426960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93A47245-A7C2-5E45-BC18-CF25026606B2}"/>
              </a:ext>
            </a:extLst>
          </p:cNvPr>
          <p:cNvSpPr/>
          <p:nvPr/>
        </p:nvSpPr>
        <p:spPr>
          <a:xfrm>
            <a:off x="6804381" y="6019800"/>
            <a:ext cx="7986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Plane</a:t>
            </a:r>
            <a:r>
              <a:rPr lang="en-US" sz="1600" b="1" baseline="-25000" dirty="0">
                <a:latin typeface="Cambria" panose="02040503050406030204" pitchFamily="18" charset="0"/>
              </a:rPr>
              <a:t>1</a:t>
            </a:r>
            <a:endParaRPr lang="en-CH" sz="1600" baseline="-25000" dirty="0"/>
          </a:p>
        </p:txBody>
      </p:sp>
      <p:graphicFrame>
        <p:nvGraphicFramePr>
          <p:cNvPr id="106" name="Table 5">
            <a:extLst>
              <a:ext uri="{FF2B5EF4-FFF2-40B4-BE49-F238E27FC236}">
                <a16:creationId xmlns:a16="http://schemas.microsoft.com/office/drawing/2014/main" id="{F0946D6E-B9C8-F74B-9C1A-4B5653E70D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390503"/>
              </p:ext>
            </p:extLst>
          </p:nvPr>
        </p:nvGraphicFramePr>
        <p:xfrm>
          <a:off x="6956039" y="30480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07" name="Table 5">
            <a:extLst>
              <a:ext uri="{FF2B5EF4-FFF2-40B4-BE49-F238E27FC236}">
                <a16:creationId xmlns:a16="http://schemas.microsoft.com/office/drawing/2014/main" id="{69C77629-9906-6C4C-AB12-AEB484FFBA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259837"/>
              </p:ext>
            </p:extLst>
          </p:nvPr>
        </p:nvGraphicFramePr>
        <p:xfrm>
          <a:off x="6956039" y="3657600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08" name="Table 5">
            <a:extLst>
              <a:ext uri="{FF2B5EF4-FFF2-40B4-BE49-F238E27FC236}">
                <a16:creationId xmlns:a16="http://schemas.microsoft.com/office/drawing/2014/main" id="{52C93DFF-68E3-C941-BF0C-9DB2BC5CD7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1136795"/>
              </p:ext>
            </p:extLst>
          </p:nvPr>
        </p:nvGraphicFramePr>
        <p:xfrm>
          <a:off x="6956039" y="47444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graphicFrame>
        <p:nvGraphicFramePr>
          <p:cNvPr id="109" name="Table 5">
            <a:extLst>
              <a:ext uri="{FF2B5EF4-FFF2-40B4-BE49-F238E27FC236}">
                <a16:creationId xmlns:a16="http://schemas.microsoft.com/office/drawing/2014/main" id="{A70A2540-DC2D-E84D-9D60-564AD1129E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335002"/>
              </p:ext>
            </p:extLst>
          </p:nvPr>
        </p:nvGraphicFramePr>
        <p:xfrm>
          <a:off x="6956039" y="5354022"/>
          <a:ext cx="495300" cy="48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5300">
                  <a:extLst>
                    <a:ext uri="{9D8B030D-6E8A-4147-A177-3AD203B41FA5}">
                      <a16:colId xmlns:a16="http://schemas.microsoft.com/office/drawing/2014/main" val="5594491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9686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933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1178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968136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8954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80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76176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H" sz="4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9687700"/>
                  </a:ext>
                </a:extLst>
              </a:tr>
            </a:tbl>
          </a:graphicData>
        </a:graphic>
      </p:graphicFrame>
      <p:sp>
        <p:nvSpPr>
          <p:cNvPr id="110" name="Rounded Rectangle 109">
            <a:extLst>
              <a:ext uri="{FF2B5EF4-FFF2-40B4-BE49-F238E27FC236}">
                <a16:creationId xmlns:a16="http://schemas.microsoft.com/office/drawing/2014/main" id="{5951F1C7-34D7-E140-B225-3BB3553580BC}"/>
              </a:ext>
            </a:extLst>
          </p:cNvPr>
          <p:cNvSpPr/>
          <p:nvPr/>
        </p:nvSpPr>
        <p:spPr bwMode="auto">
          <a:xfrm rot="16200000">
            <a:off x="4862352" y="3983846"/>
            <a:ext cx="3657601" cy="308209"/>
          </a:xfrm>
          <a:prstGeom prst="roundRect">
            <a:avLst>
              <a:gd name="adj" fmla="val 38849"/>
            </a:avLst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H" dirty="0">
                <a:latin typeface="Cambria" panose="02040503050406030204" pitchFamily="18" charset="0"/>
              </a:rPr>
              <a:t> Peripheral  (Decoder &amp; Charge)</a:t>
            </a: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2E2ACDDE-EEE1-B54F-8F11-668CECF2FD4A}"/>
              </a:ext>
            </a:extLst>
          </p:cNvPr>
          <p:cNvSpPr/>
          <p:nvPr/>
        </p:nvSpPr>
        <p:spPr>
          <a:xfrm>
            <a:off x="6396390" y="1917546"/>
            <a:ext cx="5838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latin typeface="Cambria" panose="02040503050406030204" pitchFamily="18" charset="0"/>
              </a:rPr>
              <a:t>Die</a:t>
            </a:r>
            <a:r>
              <a:rPr lang="en-US" sz="1600" b="1" baseline="-25000" dirty="0">
                <a:latin typeface="Cambria" panose="02040503050406030204" pitchFamily="18" charset="0"/>
              </a:rPr>
              <a:t>2</a:t>
            </a:r>
            <a:endParaRPr lang="en-CH" sz="1600" baseline="-25000" dirty="0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6B81C89F-3ABA-9B42-B01A-98E52700B105}"/>
              </a:ext>
            </a:extLst>
          </p:cNvPr>
          <p:cNvSpPr/>
          <p:nvPr/>
        </p:nvSpPr>
        <p:spPr>
          <a:xfrm>
            <a:off x="7772400" y="3903845"/>
            <a:ext cx="3433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Cambria" panose="02040503050406030204" pitchFamily="18" charset="0"/>
              </a:rPr>
              <a:t>…</a:t>
            </a:r>
            <a:endParaRPr lang="en-CH" sz="1600" baseline="-25000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AD65AF36-EEAF-F74E-BFEE-7E6C21BAEA00}"/>
              </a:ext>
            </a:extLst>
          </p:cNvPr>
          <p:cNvSpPr/>
          <p:nvPr/>
        </p:nvSpPr>
        <p:spPr bwMode="auto">
          <a:xfrm>
            <a:off x="0" y="4624754"/>
            <a:ext cx="9144000" cy="1661368"/>
          </a:xfrm>
          <a:prstGeom prst="rect">
            <a:avLst/>
          </a:prstGeom>
          <a:solidFill>
            <a:srgbClr val="FFEFE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0" rIns="3600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200" b="1" dirty="0">
                <a:latin typeface="Cambria" panose="02040503050406030204" pitchFamily="18" charset="0"/>
              </a:rPr>
              <a:t>Multi-plane operations can </a:t>
            </a:r>
            <a:r>
              <a:rPr lang="en-US" sz="3200" b="1" dirty="0">
                <a:solidFill>
                  <a:schemeClr val="accent2"/>
                </a:solidFill>
                <a:latin typeface="Cambria" panose="02040503050406030204" pitchFamily="18" charset="0"/>
              </a:rPr>
              <a:t>significantly improve SSD performance</a:t>
            </a:r>
            <a:r>
              <a:rPr lang="en-US" sz="3200" b="1" dirty="0">
                <a:latin typeface="Cambria" panose="02040503050406030204" pitchFamily="18" charset="0"/>
              </a:rPr>
              <a:t>, </a:t>
            </a:r>
            <a:br>
              <a:rPr lang="en-US" sz="3200" b="1" dirty="0">
                <a:latin typeface="Cambria" panose="02040503050406030204" pitchFamily="18" charset="0"/>
              </a:rPr>
            </a:br>
            <a:r>
              <a:rPr lang="en-US" sz="3200" b="1" dirty="0">
                <a:latin typeface="Cambria" panose="02040503050406030204" pitchFamily="18" charset="0"/>
              </a:rPr>
              <a:t>but requires </a:t>
            </a:r>
            <a:r>
              <a:rPr lang="en-US" sz="3200" b="1" dirty="0">
                <a:solidFill>
                  <a:srgbClr val="0070C0"/>
                </a:solidFill>
                <a:latin typeface="Cambria" panose="02040503050406030204" pitchFamily="18" charset="0"/>
              </a:rPr>
              <a:t>proper management in FTL</a:t>
            </a:r>
            <a:endParaRPr kumimoji="0" lang="en-CH" sz="32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69" name="Rounded Rectangle 69">
            <a:extLst>
              <a:ext uri="{FF2B5EF4-FFF2-40B4-BE49-F238E27FC236}">
                <a16:creationId xmlns:a16="http://schemas.microsoft.com/office/drawing/2014/main" id="{9B81FED4-48B7-4620-9604-81A11BC52983}"/>
              </a:ext>
            </a:extLst>
          </p:cNvPr>
          <p:cNvSpPr/>
          <p:nvPr/>
        </p:nvSpPr>
        <p:spPr bwMode="auto">
          <a:xfrm>
            <a:off x="1339961" y="3588729"/>
            <a:ext cx="6165930" cy="609599"/>
          </a:xfrm>
          <a:prstGeom prst="roundRect">
            <a:avLst>
              <a:gd name="adj" fmla="val 11059"/>
            </a:avLst>
          </a:prstGeom>
          <a:noFill/>
          <a:ln w="19050" cap="flat" cmpd="sng" algn="ctr">
            <a:solidFill>
              <a:srgbClr val="C0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783375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Rectangle 5">
            <a:extLst>
              <a:ext uri="{FF2B5EF4-FFF2-40B4-BE49-F238E27FC236}">
                <a16:creationId xmlns:a16="http://schemas.microsoft.com/office/drawing/2014/main" id="{38DFFC52-436B-2049-BC66-9FF2A94A493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4038600"/>
            <a:ext cx="7848600" cy="2286000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Dr. </a:t>
            </a:r>
            <a:r>
              <a:rPr lang="en-US" altLang="en-US" sz="2800" dirty="0" smtClean="0">
                <a:solidFill>
                  <a:srgbClr val="003399"/>
                </a:solidFill>
                <a:ea typeface="ＭＳ Ｐゴシック" panose="020B0600070205080204" pitchFamily="34" charset="-128"/>
              </a:rPr>
              <a:t>Mohammad Sadrosadati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 smtClean="0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 smtClean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 smtClean="0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marL="0" indent="0" algn="ctr" eaLnBrk="1" hangingPunct="1"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marL="0" indent="0" algn="ctr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Fall</a:t>
            </a:r>
            <a:r>
              <a:rPr lang="en-US" altLang="en-US" dirty="0" smtClean="0"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2022</a:t>
            </a:r>
          </a:p>
          <a:p>
            <a:pPr marL="0" indent="0" algn="ctr" eaLnBrk="1" hangingPunct="1">
              <a:buNone/>
            </a:pPr>
            <a:r>
              <a:rPr lang="en-US" altLang="en-US" dirty="0" smtClean="0">
                <a:ea typeface="ＭＳ Ｐゴシック" panose="020B0600070205080204" pitchFamily="34" charset="-128"/>
              </a:rPr>
              <a:t>14 December </a:t>
            </a:r>
            <a:r>
              <a:rPr lang="en-US" altLang="en-US" dirty="0">
                <a:ea typeface="ＭＳ Ｐゴシック" panose="020B0600070205080204" pitchFamily="34" charset="-128"/>
              </a:rPr>
              <a:t>2022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45B1E4-4A3E-4B44-B90F-77CA8B5BE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1143000"/>
            <a:ext cx="8458200" cy="220980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P&amp;S Modern SSDs</a:t>
            </a:r>
            <a:br>
              <a:rPr lang="en-US" b="1" dirty="0">
                <a:solidFill>
                  <a:srgbClr val="C00000"/>
                </a:solidFill>
              </a:rPr>
            </a:br>
            <a:r>
              <a:rPr lang="en-US" sz="1600" b="1" dirty="0">
                <a:solidFill>
                  <a:srgbClr val="C00000"/>
                </a:solidFill>
              </a:rPr>
              <a:t/>
            </a:r>
            <a:br>
              <a:rPr lang="en-US" sz="1600" b="1" dirty="0">
                <a:solidFill>
                  <a:srgbClr val="C00000"/>
                </a:solidFill>
              </a:rPr>
            </a:br>
            <a:r>
              <a:rPr lang="en-US" sz="3200" dirty="0"/>
              <a:t>Fine-Grained Mapping &amp;</a:t>
            </a:r>
            <a:br>
              <a:rPr lang="en-US" sz="3200" dirty="0"/>
            </a:br>
            <a:r>
              <a:rPr lang="en-US" sz="3200" dirty="0"/>
              <a:t>Multi-Plane Operation-Aware Block Management</a:t>
            </a:r>
            <a:endParaRPr lang="en-US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51416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Write Requests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Inefficiencies due to the erase-before-write property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228600" y="169482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0x04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A) </a:t>
            </a:r>
            <a:endParaRPr lang="en-CH" b="1" dirty="0">
              <a:latin typeface="Cambria" panose="02040503050406030204" pitchFamily="18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8B341A9-EFCE-43A8-A294-A18186DD92FB}"/>
              </a:ext>
            </a:extLst>
          </p:cNvPr>
          <p:cNvGrpSpPr/>
          <p:nvPr/>
        </p:nvGrpSpPr>
        <p:grpSpPr>
          <a:xfrm>
            <a:off x="3133335" y="2602468"/>
            <a:ext cx="1629165" cy="369332"/>
            <a:chOff x="3133335" y="2602468"/>
            <a:chExt cx="1629165" cy="369332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6D335F6-0B08-4764-A96B-F0DBB5FD2C6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9354" y="2647379"/>
              <a:ext cx="259712" cy="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E972CC7-1915-46F7-8266-B07FD6C2F036}"/>
                </a:ext>
              </a:extLst>
            </p:cNvPr>
            <p:cNvSpPr txBox="1"/>
            <p:nvPr/>
          </p:nvSpPr>
          <p:spPr>
            <a:xfrm>
              <a:off x="3133335" y="2602468"/>
              <a:ext cx="1629165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b="1" dirty="0">
                  <a:solidFill>
                    <a:srgbClr val="C00000"/>
                  </a:solidFill>
                  <a:latin typeface="Cambria" panose="02040503050406030204" pitchFamily="18" charset="0"/>
                </a:rPr>
                <a:t>4-KiB Offset</a:t>
              </a:r>
              <a:endParaRPr lang="en-CH" b="1" dirty="0">
                <a:solidFill>
                  <a:srgbClr val="C00000"/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630B9E7-AB2C-4E42-A500-261CC5411A25}"/>
              </a:ext>
            </a:extLst>
          </p:cNvPr>
          <p:cNvGrpSpPr/>
          <p:nvPr/>
        </p:nvGrpSpPr>
        <p:grpSpPr>
          <a:xfrm>
            <a:off x="781767" y="2463969"/>
            <a:ext cx="2623787" cy="646331"/>
            <a:chOff x="781767" y="2463969"/>
            <a:chExt cx="2623787" cy="646331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B60189F-5198-458D-A9E3-347C56F8C8DF}"/>
                </a:ext>
              </a:extLst>
            </p:cNvPr>
            <p:cNvCxnSpPr/>
            <p:nvPr/>
          </p:nvCxnSpPr>
          <p:spPr bwMode="auto">
            <a:xfrm>
              <a:off x="1012242" y="2647379"/>
              <a:ext cx="2299527" cy="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0C5D14E-6FFE-412F-BD22-902C74598F9A}"/>
                </a:ext>
              </a:extLst>
            </p:cNvPr>
            <p:cNvSpPr txBox="1"/>
            <p:nvPr/>
          </p:nvSpPr>
          <p:spPr>
            <a:xfrm>
              <a:off x="781767" y="2463969"/>
              <a:ext cx="2623787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b="1" dirty="0">
                  <a:solidFill>
                    <a:schemeClr val="accent6"/>
                  </a:solidFill>
                  <a:latin typeface="Cambria" panose="02040503050406030204" pitchFamily="18" charset="0"/>
                </a:rPr>
                <a:t>16-KiB Page Number</a:t>
              </a:r>
              <a:endParaRPr lang="en-CH" b="1" dirty="0">
                <a:solidFill>
                  <a:schemeClr val="accent6"/>
                </a:solidFill>
                <a:latin typeface="Cambria" panose="02040503050406030204" pitchFamily="18" charset="0"/>
              </a:endParaRPr>
            </a:p>
          </p:txBody>
        </p:sp>
      </p:grp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17483"/>
              </p:ext>
            </p:extLst>
          </p:nvPr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086356"/>
              </p:ext>
            </p:extLst>
          </p:nvPr>
        </p:nvGraphicFramePr>
        <p:xfrm>
          <a:off x="5486401" y="3293710"/>
          <a:ext cx="3117935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199">
                  <a:extLst>
                    <a:ext uri="{9D8B030D-6E8A-4147-A177-3AD203B41FA5}">
                      <a16:colId xmlns:a16="http://schemas.microsoft.com/office/drawing/2014/main" val="2494200965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D2EB5598-03C9-4D12-A915-FE96441E1B62}"/>
              </a:ext>
            </a:extLst>
          </p:cNvPr>
          <p:cNvSpPr/>
          <p:nvPr/>
        </p:nvSpPr>
        <p:spPr bwMode="auto">
          <a:xfrm>
            <a:off x="1098009" y="3979989"/>
            <a:ext cx="2348479" cy="49124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C59E0DA-CDB8-9E41-89E7-45D7F8CA8837}"/>
              </a:ext>
            </a:extLst>
          </p:cNvPr>
          <p:cNvGrpSpPr/>
          <p:nvPr/>
        </p:nvGrpSpPr>
        <p:grpSpPr>
          <a:xfrm>
            <a:off x="4429637" y="2631156"/>
            <a:ext cx="4141530" cy="3461886"/>
            <a:chOff x="4429637" y="2631156"/>
            <a:chExt cx="4141530" cy="3461886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6B4AE38-823E-4D24-8086-9A4CC5BD2EA0}"/>
                </a:ext>
              </a:extLst>
            </p:cNvPr>
            <p:cNvSpPr/>
            <p:nvPr/>
          </p:nvSpPr>
          <p:spPr>
            <a:xfrm>
              <a:off x="5638800" y="2971800"/>
              <a:ext cx="5961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latin typeface="Cambria" panose="02040503050406030204" pitchFamily="18" charset="0"/>
                  <a:ea typeface="Cambria" panose="02040503050406030204" pitchFamily="18" charset="0"/>
                </a:rPr>
                <a:t>PPA</a:t>
              </a:r>
              <a:endParaRPr lang="en-CH" b="1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3D4EF2B-3085-4F25-8A70-582D6345749D}"/>
                </a:ext>
              </a:extLst>
            </p:cNvPr>
            <p:cNvSpPr/>
            <p:nvPr/>
          </p:nvSpPr>
          <p:spPr>
            <a:xfrm>
              <a:off x="4429637" y="3868588"/>
              <a:ext cx="105676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latin typeface="Cambria" panose="02040503050406030204" pitchFamily="18" charset="0"/>
                  <a:ea typeface="Cambria" panose="02040503050406030204" pitchFamily="18" charset="0"/>
                </a:rPr>
                <a:t>Block 0</a:t>
              </a:r>
              <a:endParaRPr lang="en-CH" b="1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5A32902-A3C6-4851-8CD0-86F904D57A95}"/>
                </a:ext>
              </a:extLst>
            </p:cNvPr>
            <p:cNvSpPr/>
            <p:nvPr/>
          </p:nvSpPr>
          <p:spPr>
            <a:xfrm>
              <a:off x="4429637" y="5351474"/>
              <a:ext cx="105676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latin typeface="Cambria" panose="02040503050406030204" pitchFamily="18" charset="0"/>
                  <a:ea typeface="Cambria" panose="02040503050406030204" pitchFamily="18" charset="0"/>
                </a:rPr>
                <a:t>Block 1</a:t>
              </a:r>
              <a:endParaRPr lang="en-CH" b="1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  <p:sp>
          <p:nvSpPr>
            <p:cNvPr id="27" name="Left Brace 26">
              <a:extLst>
                <a:ext uri="{FF2B5EF4-FFF2-40B4-BE49-F238E27FC236}">
                  <a16:creationId xmlns:a16="http://schemas.microsoft.com/office/drawing/2014/main" id="{329586BB-C638-4317-9120-67B76859F949}"/>
                </a:ext>
              </a:extLst>
            </p:cNvPr>
            <p:cNvSpPr/>
            <p:nvPr/>
          </p:nvSpPr>
          <p:spPr bwMode="auto">
            <a:xfrm>
              <a:off x="5427260" y="3481754"/>
              <a:ext cx="190305" cy="1143000"/>
            </a:xfrm>
            <a:prstGeom prst="leftBrace">
              <a:avLst>
                <a:gd name="adj1" fmla="val 38933"/>
                <a:gd name="adj2" fmla="val 5000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" name="Left Brace 27">
              <a:extLst>
                <a:ext uri="{FF2B5EF4-FFF2-40B4-BE49-F238E27FC236}">
                  <a16:creationId xmlns:a16="http://schemas.microsoft.com/office/drawing/2014/main" id="{F1F65610-D489-4E98-BEAD-3122819FACF0}"/>
                </a:ext>
              </a:extLst>
            </p:cNvPr>
            <p:cNvSpPr/>
            <p:nvPr/>
          </p:nvSpPr>
          <p:spPr bwMode="auto">
            <a:xfrm>
              <a:off x="5427260" y="4950042"/>
              <a:ext cx="190305" cy="1143000"/>
            </a:xfrm>
            <a:prstGeom prst="leftBrace">
              <a:avLst>
                <a:gd name="adj1" fmla="val 38933"/>
                <a:gd name="adj2" fmla="val 5000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" name="Left Brace 29">
              <a:extLst>
                <a:ext uri="{FF2B5EF4-FFF2-40B4-BE49-F238E27FC236}">
                  <a16:creationId xmlns:a16="http://schemas.microsoft.com/office/drawing/2014/main" id="{2A31D9C8-666D-4FC0-806A-29FDA53A255D}"/>
                </a:ext>
              </a:extLst>
            </p:cNvPr>
            <p:cNvSpPr/>
            <p:nvPr/>
          </p:nvSpPr>
          <p:spPr bwMode="auto">
            <a:xfrm rot="5400000">
              <a:off x="7362323" y="1953262"/>
              <a:ext cx="190305" cy="2227383"/>
            </a:xfrm>
            <a:prstGeom prst="leftBrace">
              <a:avLst>
                <a:gd name="adj1" fmla="val 38933"/>
                <a:gd name="adj2" fmla="val 5000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0560782-F9C6-4627-BD04-A0BA206B62EC}"/>
                </a:ext>
              </a:extLst>
            </p:cNvPr>
            <p:cNvSpPr/>
            <p:nvPr/>
          </p:nvSpPr>
          <p:spPr>
            <a:xfrm>
              <a:off x="7013283" y="2631156"/>
              <a:ext cx="8883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latin typeface="Cambria" panose="02040503050406030204" pitchFamily="18" charset="0"/>
                  <a:ea typeface="Cambria" panose="02040503050406030204" pitchFamily="18" charset="0"/>
                </a:rPr>
                <a:t>16 KiB</a:t>
              </a:r>
              <a:endParaRPr lang="en-CH" b="1" dirty="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088B76E-1C70-439E-B5EB-24EE0FD6EC65}"/>
              </a:ext>
            </a:extLst>
          </p:cNvPr>
          <p:cNvGrpSpPr/>
          <p:nvPr/>
        </p:nvGrpSpPr>
        <p:grpSpPr>
          <a:xfrm>
            <a:off x="-228600" y="2019300"/>
            <a:ext cx="4648200" cy="675026"/>
            <a:chOff x="-228600" y="2019300"/>
            <a:chExt cx="4648200" cy="67502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E01FDAB-C0AD-4621-ABDF-B61378236351}"/>
                </a:ext>
              </a:extLst>
            </p:cNvPr>
            <p:cNvSpPr txBox="1"/>
            <p:nvPr/>
          </p:nvSpPr>
          <p:spPr>
            <a:xfrm>
              <a:off x="-228600" y="2324994"/>
              <a:ext cx="464820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0b 0000 0000 0000 0100</a:t>
              </a:r>
              <a:endParaRPr lang="en-CH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862F2C3-CA5A-4D8A-83A4-2D6FE69DED7F}"/>
                </a:ext>
              </a:extLst>
            </p:cNvPr>
            <p:cNvGrpSpPr/>
            <p:nvPr/>
          </p:nvGrpSpPr>
          <p:grpSpPr>
            <a:xfrm>
              <a:off x="1600200" y="2019300"/>
              <a:ext cx="533400" cy="331199"/>
              <a:chOff x="1600200" y="1955800"/>
              <a:chExt cx="533400" cy="331199"/>
            </a:xfrm>
          </p:grpSpPr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FB1A3370-D284-4655-AF1B-17D84811230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1600200" y="1955800"/>
                <a:ext cx="533400" cy="0"/>
              </a:xfrm>
              <a:prstGeom prst="line">
                <a:avLst/>
              </a:prstGeom>
              <a:solidFill>
                <a:srgbClr val="C0C0C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5ADC5CB7-684B-4F17-AA78-AE81747A50C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>
                <a:off x="1701301" y="2121400"/>
                <a:ext cx="331199" cy="0"/>
              </a:xfrm>
              <a:prstGeom prst="line">
                <a:avLst/>
              </a:prstGeom>
              <a:solidFill>
                <a:srgbClr val="C0C0C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25255195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Write Requests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Inefficiencies due to the erase-before-write property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228600" y="169482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0x04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A) 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01FDAB-C0AD-4621-ABDF-B61378236351}"/>
              </a:ext>
            </a:extLst>
          </p:cNvPr>
          <p:cNvSpPr txBox="1"/>
          <p:nvPr/>
        </p:nvSpPr>
        <p:spPr>
          <a:xfrm>
            <a:off x="-228600" y="232499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0b 0000 0000 0000 0100</a:t>
            </a:r>
            <a:endParaRPr lang="en-CH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B60189F-5198-458D-A9E3-347C56F8C8DF}"/>
              </a:ext>
            </a:extLst>
          </p:cNvPr>
          <p:cNvCxnSpPr/>
          <p:nvPr/>
        </p:nvCxnSpPr>
        <p:spPr bwMode="auto">
          <a:xfrm>
            <a:off x="1012242" y="2647379"/>
            <a:ext cx="2299527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D335F6-0B08-4764-A96B-F0DBB5FD2C6A}"/>
              </a:ext>
            </a:extLst>
          </p:cNvPr>
          <p:cNvCxnSpPr>
            <a:cxnSpLocks/>
          </p:cNvCxnSpPr>
          <p:nvPr/>
        </p:nvCxnSpPr>
        <p:spPr bwMode="auto">
          <a:xfrm>
            <a:off x="3329354" y="2647379"/>
            <a:ext cx="259712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E972CC7-1915-46F7-8266-B07FD6C2F036}"/>
              </a:ext>
            </a:extLst>
          </p:cNvPr>
          <p:cNvSpPr txBox="1"/>
          <p:nvPr/>
        </p:nvSpPr>
        <p:spPr>
          <a:xfrm>
            <a:off x="3133335" y="2602468"/>
            <a:ext cx="162916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ambria" panose="02040503050406030204" pitchFamily="18" charset="0"/>
              </a:rPr>
              <a:t>4-KiB Offset</a:t>
            </a:r>
            <a:endParaRPr lang="en-CH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C5D14E-6FFE-412F-BD22-902C74598F9A}"/>
              </a:ext>
            </a:extLst>
          </p:cNvPr>
          <p:cNvSpPr txBox="1"/>
          <p:nvPr/>
        </p:nvSpPr>
        <p:spPr>
          <a:xfrm>
            <a:off x="781767" y="2463969"/>
            <a:ext cx="262378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6"/>
                </a:solidFill>
                <a:latin typeface="Cambria" panose="02040503050406030204" pitchFamily="18" charset="0"/>
              </a:rPr>
              <a:t>16-KiB Page Number</a:t>
            </a:r>
            <a:endParaRPr lang="en-CH" b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/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75212"/>
              </p:ext>
            </p:extLst>
          </p:nvPr>
        </p:nvGraphicFramePr>
        <p:xfrm>
          <a:off x="5486401" y="3293710"/>
          <a:ext cx="3117935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199">
                  <a:extLst>
                    <a:ext uri="{9D8B030D-6E8A-4147-A177-3AD203B41FA5}">
                      <a16:colId xmlns:a16="http://schemas.microsoft.com/office/drawing/2014/main" val="2494200965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  <a:endParaRPr lang="en-CH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B6B4AE38-823E-4D24-8086-9A4CC5BD2EA0}"/>
              </a:ext>
            </a:extLst>
          </p:cNvPr>
          <p:cNvSpPr/>
          <p:nvPr/>
        </p:nvSpPr>
        <p:spPr>
          <a:xfrm>
            <a:off x="5638800" y="2971800"/>
            <a:ext cx="59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PPA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3D4EF2B-3085-4F25-8A70-582D6345749D}"/>
              </a:ext>
            </a:extLst>
          </p:cNvPr>
          <p:cNvSpPr/>
          <p:nvPr/>
        </p:nvSpPr>
        <p:spPr>
          <a:xfrm>
            <a:off x="4429637" y="3868588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0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A32902-A3C6-4851-8CD0-86F904D57A95}"/>
              </a:ext>
            </a:extLst>
          </p:cNvPr>
          <p:cNvSpPr/>
          <p:nvPr/>
        </p:nvSpPr>
        <p:spPr>
          <a:xfrm>
            <a:off x="4429637" y="5351474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1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329586BB-C638-4317-9120-67B76859F949}"/>
              </a:ext>
            </a:extLst>
          </p:cNvPr>
          <p:cNvSpPr/>
          <p:nvPr/>
        </p:nvSpPr>
        <p:spPr bwMode="auto">
          <a:xfrm>
            <a:off x="5427260" y="3481754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1F65610-D489-4E98-BEAD-3122819FACF0}"/>
              </a:ext>
            </a:extLst>
          </p:cNvPr>
          <p:cNvSpPr/>
          <p:nvPr/>
        </p:nvSpPr>
        <p:spPr bwMode="auto">
          <a:xfrm>
            <a:off x="5427260" y="4950042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D2EB5598-03C9-4D12-A915-FE96441E1B62}"/>
              </a:ext>
            </a:extLst>
          </p:cNvPr>
          <p:cNvSpPr/>
          <p:nvPr/>
        </p:nvSpPr>
        <p:spPr bwMode="auto">
          <a:xfrm>
            <a:off x="1098009" y="3979989"/>
            <a:ext cx="2348479" cy="49124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0" name="Left Brace 29">
            <a:extLst>
              <a:ext uri="{FF2B5EF4-FFF2-40B4-BE49-F238E27FC236}">
                <a16:creationId xmlns:a16="http://schemas.microsoft.com/office/drawing/2014/main" id="{2A31D9C8-666D-4FC0-806A-29FDA53A255D}"/>
              </a:ext>
            </a:extLst>
          </p:cNvPr>
          <p:cNvSpPr/>
          <p:nvPr/>
        </p:nvSpPr>
        <p:spPr bwMode="auto">
          <a:xfrm rot="5400000">
            <a:off x="7362323" y="1953262"/>
            <a:ext cx="190305" cy="2227383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0560782-F9C6-4627-BD04-A0BA206B62EC}"/>
              </a:ext>
            </a:extLst>
          </p:cNvPr>
          <p:cNvSpPr/>
          <p:nvPr/>
        </p:nvSpPr>
        <p:spPr>
          <a:xfrm>
            <a:off x="7013283" y="2631156"/>
            <a:ext cx="888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16 KiB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49791D3-F716-4B11-A06F-A5433A3879A9}"/>
              </a:ext>
            </a:extLst>
          </p:cNvPr>
          <p:cNvGrpSpPr/>
          <p:nvPr/>
        </p:nvGrpSpPr>
        <p:grpSpPr>
          <a:xfrm>
            <a:off x="1600200" y="2019300"/>
            <a:ext cx="533400" cy="331199"/>
            <a:chOff x="1600200" y="2019300"/>
            <a:chExt cx="533400" cy="331199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D1B49CE-F9FE-4243-9C49-F03B6811E25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00200" y="2019300"/>
              <a:ext cx="533400" cy="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661CDA4-2893-4D3F-89DD-3F705F21FC6D}"/>
                </a:ext>
              </a:extLst>
            </p:cNvPr>
            <p:cNvCxnSpPr>
              <a:cxnSpLocks/>
            </p:cNvCxnSpPr>
            <p:nvPr/>
          </p:nvCxnSpPr>
          <p:spPr bwMode="auto">
            <a:xfrm rot="5400000">
              <a:off x="1701301" y="2184900"/>
              <a:ext cx="331199" cy="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8872568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Write Requests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Inefficiencies due to the erase-before-write property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228600" y="169482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0x04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A) 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01FDAB-C0AD-4621-ABDF-B61378236351}"/>
              </a:ext>
            </a:extLst>
          </p:cNvPr>
          <p:cNvSpPr txBox="1"/>
          <p:nvPr/>
        </p:nvSpPr>
        <p:spPr>
          <a:xfrm>
            <a:off x="-228600" y="232499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0b 0000 0000 0000 0100</a:t>
            </a:r>
            <a:endParaRPr lang="en-CH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B60189F-5198-458D-A9E3-347C56F8C8DF}"/>
              </a:ext>
            </a:extLst>
          </p:cNvPr>
          <p:cNvCxnSpPr/>
          <p:nvPr/>
        </p:nvCxnSpPr>
        <p:spPr bwMode="auto">
          <a:xfrm>
            <a:off x="1012242" y="2647379"/>
            <a:ext cx="2299527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D335F6-0B08-4764-A96B-F0DBB5FD2C6A}"/>
              </a:ext>
            </a:extLst>
          </p:cNvPr>
          <p:cNvCxnSpPr>
            <a:cxnSpLocks/>
          </p:cNvCxnSpPr>
          <p:nvPr/>
        </p:nvCxnSpPr>
        <p:spPr bwMode="auto">
          <a:xfrm>
            <a:off x="3329354" y="2647379"/>
            <a:ext cx="259712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E972CC7-1915-46F7-8266-B07FD6C2F036}"/>
              </a:ext>
            </a:extLst>
          </p:cNvPr>
          <p:cNvSpPr txBox="1"/>
          <p:nvPr/>
        </p:nvSpPr>
        <p:spPr>
          <a:xfrm>
            <a:off x="3133335" y="2602468"/>
            <a:ext cx="162916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ambria" panose="02040503050406030204" pitchFamily="18" charset="0"/>
              </a:rPr>
              <a:t>4-KiB Offset</a:t>
            </a:r>
            <a:endParaRPr lang="en-CH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C5D14E-6FFE-412F-BD22-902C74598F9A}"/>
              </a:ext>
            </a:extLst>
          </p:cNvPr>
          <p:cNvSpPr txBox="1"/>
          <p:nvPr/>
        </p:nvSpPr>
        <p:spPr>
          <a:xfrm>
            <a:off x="781767" y="2463969"/>
            <a:ext cx="262378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6"/>
                </a:solidFill>
                <a:latin typeface="Cambria" panose="02040503050406030204" pitchFamily="18" charset="0"/>
              </a:rPr>
              <a:t>16-KiB Page Number</a:t>
            </a:r>
            <a:endParaRPr lang="en-CH" b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035347"/>
              </p:ext>
            </p:extLst>
          </p:nvPr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1" dirty="0">
                        <a:solidFill>
                          <a:srgbClr val="FF0000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084281"/>
              </p:ext>
            </p:extLst>
          </p:nvPr>
        </p:nvGraphicFramePr>
        <p:xfrm>
          <a:off x="5486401" y="3293710"/>
          <a:ext cx="3117935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199">
                  <a:extLst>
                    <a:ext uri="{9D8B030D-6E8A-4147-A177-3AD203B41FA5}">
                      <a16:colId xmlns:a16="http://schemas.microsoft.com/office/drawing/2014/main" val="2494200965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  <a:endParaRPr lang="en-CH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B6B4AE38-823E-4D24-8086-9A4CC5BD2EA0}"/>
              </a:ext>
            </a:extLst>
          </p:cNvPr>
          <p:cNvSpPr/>
          <p:nvPr/>
        </p:nvSpPr>
        <p:spPr>
          <a:xfrm>
            <a:off x="5638800" y="2971800"/>
            <a:ext cx="59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PPA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3D4EF2B-3085-4F25-8A70-582D6345749D}"/>
              </a:ext>
            </a:extLst>
          </p:cNvPr>
          <p:cNvSpPr/>
          <p:nvPr/>
        </p:nvSpPr>
        <p:spPr>
          <a:xfrm>
            <a:off x="4429637" y="3868588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0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A32902-A3C6-4851-8CD0-86F904D57A95}"/>
              </a:ext>
            </a:extLst>
          </p:cNvPr>
          <p:cNvSpPr/>
          <p:nvPr/>
        </p:nvSpPr>
        <p:spPr>
          <a:xfrm>
            <a:off x="4429637" y="5351474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1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329586BB-C638-4317-9120-67B76859F949}"/>
              </a:ext>
            </a:extLst>
          </p:cNvPr>
          <p:cNvSpPr/>
          <p:nvPr/>
        </p:nvSpPr>
        <p:spPr bwMode="auto">
          <a:xfrm>
            <a:off x="5427260" y="3481754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1F65610-D489-4E98-BEAD-3122819FACF0}"/>
              </a:ext>
            </a:extLst>
          </p:cNvPr>
          <p:cNvSpPr/>
          <p:nvPr/>
        </p:nvSpPr>
        <p:spPr bwMode="auto">
          <a:xfrm>
            <a:off x="5427260" y="4950042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D2EB5598-03C9-4D12-A915-FE96441E1B62}"/>
              </a:ext>
            </a:extLst>
          </p:cNvPr>
          <p:cNvSpPr/>
          <p:nvPr/>
        </p:nvSpPr>
        <p:spPr bwMode="auto">
          <a:xfrm>
            <a:off x="1098009" y="3979989"/>
            <a:ext cx="2348479" cy="49124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  <p:sp>
        <p:nvSpPr>
          <p:cNvPr id="30" name="Left Brace 29">
            <a:extLst>
              <a:ext uri="{FF2B5EF4-FFF2-40B4-BE49-F238E27FC236}">
                <a16:creationId xmlns:a16="http://schemas.microsoft.com/office/drawing/2014/main" id="{2A31D9C8-666D-4FC0-806A-29FDA53A255D}"/>
              </a:ext>
            </a:extLst>
          </p:cNvPr>
          <p:cNvSpPr/>
          <p:nvPr/>
        </p:nvSpPr>
        <p:spPr bwMode="auto">
          <a:xfrm rot="5400000">
            <a:off x="7362323" y="1953262"/>
            <a:ext cx="190305" cy="2227383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0560782-F9C6-4627-BD04-A0BA206B62EC}"/>
              </a:ext>
            </a:extLst>
          </p:cNvPr>
          <p:cNvSpPr/>
          <p:nvPr/>
        </p:nvSpPr>
        <p:spPr>
          <a:xfrm>
            <a:off x="7013283" y="2631156"/>
            <a:ext cx="888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16 KiB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ABC60F3-D758-4AD0-888B-D67BC9ACBC8E}"/>
              </a:ext>
            </a:extLst>
          </p:cNvPr>
          <p:cNvCxnSpPr>
            <a:cxnSpLocks/>
          </p:cNvCxnSpPr>
          <p:nvPr/>
        </p:nvCxnSpPr>
        <p:spPr bwMode="auto">
          <a:xfrm>
            <a:off x="1600200" y="2019300"/>
            <a:ext cx="533400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C31AFBA-35F8-4D0D-9966-76A311342065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1701301" y="2184900"/>
            <a:ext cx="331199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12288529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Write Requests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Inefficiencies due to the erase-before-write property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228600" y="169482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0x01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B, C</a:t>
            </a:r>
            <a:r>
              <a:rPr lang="en-US" b="1" dirty="0">
                <a:latin typeface="Cambria" panose="02040503050406030204" pitchFamily="18" charset="0"/>
              </a:rPr>
              <a:t>) </a:t>
            </a:r>
            <a:endParaRPr lang="en-CH" b="1" dirty="0">
              <a:latin typeface="Cambria" panose="02040503050406030204" pitchFamily="18" charset="0"/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134185"/>
              </p:ext>
            </p:extLst>
          </p:nvPr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427713"/>
              </p:ext>
            </p:extLst>
          </p:nvPr>
        </p:nvGraphicFramePr>
        <p:xfrm>
          <a:off x="5486401" y="3293710"/>
          <a:ext cx="3117935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199">
                  <a:extLst>
                    <a:ext uri="{9D8B030D-6E8A-4147-A177-3AD203B41FA5}">
                      <a16:colId xmlns:a16="http://schemas.microsoft.com/office/drawing/2014/main" val="2494200965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B6B4AE38-823E-4D24-8086-9A4CC5BD2EA0}"/>
              </a:ext>
            </a:extLst>
          </p:cNvPr>
          <p:cNvSpPr/>
          <p:nvPr/>
        </p:nvSpPr>
        <p:spPr>
          <a:xfrm>
            <a:off x="5638800" y="2971800"/>
            <a:ext cx="59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PPA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3D4EF2B-3085-4F25-8A70-582D6345749D}"/>
              </a:ext>
            </a:extLst>
          </p:cNvPr>
          <p:cNvSpPr/>
          <p:nvPr/>
        </p:nvSpPr>
        <p:spPr>
          <a:xfrm>
            <a:off x="4429637" y="3868588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0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A32902-A3C6-4851-8CD0-86F904D57A95}"/>
              </a:ext>
            </a:extLst>
          </p:cNvPr>
          <p:cNvSpPr/>
          <p:nvPr/>
        </p:nvSpPr>
        <p:spPr>
          <a:xfrm>
            <a:off x="4429637" y="5351474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1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329586BB-C638-4317-9120-67B76859F949}"/>
              </a:ext>
            </a:extLst>
          </p:cNvPr>
          <p:cNvSpPr/>
          <p:nvPr/>
        </p:nvSpPr>
        <p:spPr bwMode="auto">
          <a:xfrm>
            <a:off x="5427260" y="3481754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1F65610-D489-4E98-BEAD-3122819FACF0}"/>
              </a:ext>
            </a:extLst>
          </p:cNvPr>
          <p:cNvSpPr/>
          <p:nvPr/>
        </p:nvSpPr>
        <p:spPr bwMode="auto">
          <a:xfrm>
            <a:off x="5427260" y="4950042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2FC51D5-8DE6-A348-BA61-5EAE27E81F3C}"/>
              </a:ext>
            </a:extLst>
          </p:cNvPr>
          <p:cNvGrpSpPr/>
          <p:nvPr/>
        </p:nvGrpSpPr>
        <p:grpSpPr>
          <a:xfrm>
            <a:off x="-228600" y="2324994"/>
            <a:ext cx="4991100" cy="1766704"/>
            <a:chOff x="-228600" y="2324994"/>
            <a:chExt cx="4991100" cy="176670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B6AD2B9-9313-214B-A787-E78A12BEC18D}"/>
                </a:ext>
              </a:extLst>
            </p:cNvPr>
            <p:cNvGrpSpPr/>
            <p:nvPr/>
          </p:nvGrpSpPr>
          <p:grpSpPr>
            <a:xfrm>
              <a:off x="-228600" y="2324994"/>
              <a:ext cx="4991100" cy="785306"/>
              <a:chOff x="-228600" y="2324994"/>
              <a:chExt cx="4991100" cy="785306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E01FDAB-C0AD-4621-ABDF-B61378236351}"/>
                  </a:ext>
                </a:extLst>
              </p:cNvPr>
              <p:cNvSpPr txBox="1"/>
              <p:nvPr/>
            </p:nvSpPr>
            <p:spPr>
              <a:xfrm>
                <a:off x="-228600" y="2324994"/>
                <a:ext cx="4648200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0b 0000 0000 0000 0001</a:t>
                </a:r>
                <a:endParaRPr lang="en-CH" b="1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3B60189F-5198-458D-A9E3-347C56F8C8DF}"/>
                  </a:ext>
                </a:extLst>
              </p:cNvPr>
              <p:cNvCxnSpPr/>
              <p:nvPr/>
            </p:nvCxnSpPr>
            <p:spPr bwMode="auto">
              <a:xfrm>
                <a:off x="1012242" y="2647379"/>
                <a:ext cx="2299527" cy="0"/>
              </a:xfrm>
              <a:prstGeom prst="line">
                <a:avLst/>
              </a:prstGeom>
              <a:solidFill>
                <a:srgbClr val="C0C0C0"/>
              </a:solidFill>
              <a:ln w="19050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86D335F6-0B08-4764-A96B-F0DBB5FD2C6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329354" y="2647379"/>
                <a:ext cx="259712" cy="0"/>
              </a:xfrm>
              <a:prstGeom prst="line">
                <a:avLst/>
              </a:prstGeom>
              <a:solidFill>
                <a:srgbClr val="C0C0C0"/>
              </a:solidFill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E972CC7-1915-46F7-8266-B07FD6C2F036}"/>
                  </a:ext>
                </a:extLst>
              </p:cNvPr>
              <p:cNvSpPr txBox="1"/>
              <p:nvPr/>
            </p:nvSpPr>
            <p:spPr>
              <a:xfrm>
                <a:off x="3133335" y="2602468"/>
                <a:ext cx="1629165" cy="369332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C00000"/>
                    </a:solidFill>
                    <a:latin typeface="Cambria" panose="02040503050406030204" pitchFamily="18" charset="0"/>
                  </a:rPr>
                  <a:t>4-KiB Offset</a:t>
                </a:r>
                <a:endParaRPr lang="en-CH" b="1" dirty="0">
                  <a:solidFill>
                    <a:srgbClr val="C00000"/>
                  </a:solidFill>
                  <a:latin typeface="Cambria" panose="02040503050406030204" pitchFamily="18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0C5D14E-6FFE-412F-BD22-902C74598F9A}"/>
                  </a:ext>
                </a:extLst>
              </p:cNvPr>
              <p:cNvSpPr txBox="1"/>
              <p:nvPr/>
            </p:nvSpPr>
            <p:spPr>
              <a:xfrm>
                <a:off x="781767" y="2463969"/>
                <a:ext cx="2623787" cy="64633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chemeClr val="accent6"/>
                    </a:solidFill>
                    <a:latin typeface="Cambria" panose="02040503050406030204" pitchFamily="18" charset="0"/>
                  </a:rPr>
                  <a:t>16-KiB Page Number</a:t>
                </a:r>
                <a:endParaRPr lang="en-CH" b="1" dirty="0">
                  <a:solidFill>
                    <a:schemeClr val="accent6"/>
                  </a:solidFill>
                  <a:latin typeface="Cambria" panose="02040503050406030204" pitchFamily="18" charset="0"/>
                </a:endParaRPr>
              </a:p>
            </p:txBody>
          </p:sp>
        </p:grp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BB2A0209-4FC7-453C-99D8-70DE8178FE40}"/>
                </a:ext>
              </a:extLst>
            </p:cNvPr>
            <p:cNvSpPr/>
            <p:nvPr/>
          </p:nvSpPr>
          <p:spPr bwMode="auto">
            <a:xfrm>
              <a:off x="1098009" y="3600450"/>
              <a:ext cx="2348479" cy="491248"/>
            </a:xfrm>
            <a:prstGeom prst="roundRect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2090942-5E57-4E30-AFF5-9E5C1CFC72FB}"/>
              </a:ext>
            </a:extLst>
          </p:cNvPr>
          <p:cNvGrpSpPr/>
          <p:nvPr/>
        </p:nvGrpSpPr>
        <p:grpSpPr>
          <a:xfrm>
            <a:off x="1600200" y="2019300"/>
            <a:ext cx="533400" cy="331199"/>
            <a:chOff x="1600200" y="2019300"/>
            <a:chExt cx="533400" cy="331199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6A1D1B47-5DDE-4717-937B-CE548F44F1C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00200" y="2019300"/>
              <a:ext cx="533400" cy="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F0C6BA5-C297-4C1E-B34E-8958435EE8F8}"/>
                </a:ext>
              </a:extLst>
            </p:cNvPr>
            <p:cNvCxnSpPr>
              <a:cxnSpLocks/>
            </p:cNvCxnSpPr>
            <p:nvPr/>
          </p:nvCxnSpPr>
          <p:spPr bwMode="auto">
            <a:xfrm rot="5400000">
              <a:off x="1701301" y="2184900"/>
              <a:ext cx="331199" cy="0"/>
            </a:xfrm>
            <a:prstGeom prst="line">
              <a:avLst/>
            </a:prstGeom>
            <a:solidFill>
              <a:srgbClr val="C0C0C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7401443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5540-39BF-4F02-B5E3-2D064E09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Write Requests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8F306-7F57-492B-977E-8FAC14847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Inefficiencies due to the erase-before-write property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C1C57-D168-48DF-B1ED-BA212768CD1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E33320-76E4-0249-8CA9-3902D97168FA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418A73-6956-4E7D-99B6-4E8079D1B92F}"/>
              </a:ext>
            </a:extLst>
          </p:cNvPr>
          <p:cNvSpPr txBox="1"/>
          <p:nvPr/>
        </p:nvSpPr>
        <p:spPr>
          <a:xfrm>
            <a:off x="228600" y="169482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Cambria" panose="02040503050406030204" pitchFamily="18" charset="0"/>
              </a:rPr>
              <a:t>Req</a:t>
            </a:r>
            <a:r>
              <a:rPr lang="en-US" b="1" dirty="0">
                <a:latin typeface="Cambria" panose="02040503050406030204" pitchFamily="18" charset="0"/>
              </a:rPr>
              <a:t> (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LBA: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0x01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Size: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DIR: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>
                <a:solidFill>
                  <a:srgbClr val="7030A0"/>
                </a:solidFill>
                <a:latin typeface="Cambria" panose="02040503050406030204" pitchFamily="18" charset="0"/>
              </a:rPr>
              <a:t>Data: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ambria" panose="02040503050406030204" pitchFamily="18" charset="0"/>
              </a:rPr>
              <a:t>B, C</a:t>
            </a:r>
            <a:r>
              <a:rPr lang="en-US" b="1" dirty="0">
                <a:latin typeface="Cambria" panose="02040503050406030204" pitchFamily="18" charset="0"/>
              </a:rPr>
              <a:t>) </a:t>
            </a:r>
            <a:endParaRPr lang="en-CH" b="1" dirty="0">
              <a:latin typeface="Cambria" panose="020405030504060302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01FDAB-C0AD-4621-ABDF-B61378236351}"/>
              </a:ext>
            </a:extLst>
          </p:cNvPr>
          <p:cNvSpPr txBox="1"/>
          <p:nvPr/>
        </p:nvSpPr>
        <p:spPr>
          <a:xfrm>
            <a:off x="-228600" y="2324994"/>
            <a:ext cx="46482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0b 0000 0000 0000 0001</a:t>
            </a:r>
            <a:endParaRPr lang="en-CH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B60189F-5198-458D-A9E3-347C56F8C8DF}"/>
              </a:ext>
            </a:extLst>
          </p:cNvPr>
          <p:cNvCxnSpPr/>
          <p:nvPr/>
        </p:nvCxnSpPr>
        <p:spPr bwMode="auto">
          <a:xfrm>
            <a:off x="1012242" y="2647379"/>
            <a:ext cx="2299527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D335F6-0B08-4764-A96B-F0DBB5FD2C6A}"/>
              </a:ext>
            </a:extLst>
          </p:cNvPr>
          <p:cNvCxnSpPr>
            <a:cxnSpLocks/>
          </p:cNvCxnSpPr>
          <p:nvPr/>
        </p:nvCxnSpPr>
        <p:spPr bwMode="auto">
          <a:xfrm>
            <a:off x="3329354" y="2647379"/>
            <a:ext cx="259712" cy="0"/>
          </a:xfrm>
          <a:prstGeom prst="line">
            <a:avLst/>
          </a:prstGeom>
          <a:solidFill>
            <a:srgbClr val="C0C0C0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E972CC7-1915-46F7-8266-B07FD6C2F036}"/>
              </a:ext>
            </a:extLst>
          </p:cNvPr>
          <p:cNvSpPr txBox="1"/>
          <p:nvPr/>
        </p:nvSpPr>
        <p:spPr>
          <a:xfrm>
            <a:off x="3133335" y="2602468"/>
            <a:ext cx="162916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ambria" panose="02040503050406030204" pitchFamily="18" charset="0"/>
              </a:rPr>
              <a:t>4-KiB Offset</a:t>
            </a:r>
            <a:endParaRPr lang="en-CH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C5D14E-6FFE-412F-BD22-902C74598F9A}"/>
              </a:ext>
            </a:extLst>
          </p:cNvPr>
          <p:cNvSpPr txBox="1"/>
          <p:nvPr/>
        </p:nvSpPr>
        <p:spPr>
          <a:xfrm>
            <a:off x="781767" y="2463969"/>
            <a:ext cx="262378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6"/>
                </a:solidFill>
                <a:latin typeface="Cambria" panose="02040503050406030204" pitchFamily="18" charset="0"/>
              </a:rPr>
              <a:t>16-KiB Page Number</a:t>
            </a:r>
            <a:endParaRPr lang="en-CH" b="1" dirty="0">
              <a:solidFill>
                <a:schemeClr val="accent6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46865436-2287-4608-B70D-89D6FD07BCA9}"/>
              </a:ext>
            </a:extLst>
          </p:cNvPr>
          <p:cNvGraphicFramePr>
            <a:graphicFrameLocks noGrp="1"/>
          </p:cNvGraphicFramePr>
          <p:nvPr/>
        </p:nvGraphicFramePr>
        <p:xfrm>
          <a:off x="1147175" y="3293710"/>
          <a:ext cx="224497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485">
                  <a:extLst>
                    <a:ext uri="{9D8B030D-6E8A-4147-A177-3AD203B41FA5}">
                      <a16:colId xmlns:a16="http://schemas.microsoft.com/office/drawing/2014/main" val="4088017883"/>
                    </a:ext>
                  </a:extLst>
                </a:gridCol>
                <a:gridCol w="1122485">
                  <a:extLst>
                    <a:ext uri="{9D8B030D-6E8A-4147-A177-3AD203B41FA5}">
                      <a16:colId xmlns:a16="http://schemas.microsoft.com/office/drawing/2014/main" val="23825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LPA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PPA</a:t>
                      </a:r>
                      <a:endParaRPr lang="en-CH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0330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54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059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1729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68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328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-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584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ea typeface="Cambria" panose="02040503050406030204" pitchFamily="18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ea typeface="Cambria" panose="02040503050406030204" pitchFamily="18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665727"/>
                  </a:ext>
                </a:extLst>
              </a:tr>
            </a:tbl>
          </a:graphicData>
        </a:graphic>
      </p:graphicFrame>
      <p:graphicFrame>
        <p:nvGraphicFramePr>
          <p:cNvPr id="23" name="Table 23">
            <a:extLst>
              <a:ext uri="{FF2B5EF4-FFF2-40B4-BE49-F238E27FC236}">
                <a16:creationId xmlns:a16="http://schemas.microsoft.com/office/drawing/2014/main" id="{5E84CD94-71AA-4496-A11E-30F9BB06D3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327321"/>
              </p:ext>
            </p:extLst>
          </p:nvPr>
        </p:nvGraphicFramePr>
        <p:xfrm>
          <a:off x="5486401" y="3293710"/>
          <a:ext cx="3117935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199">
                  <a:extLst>
                    <a:ext uri="{9D8B030D-6E8A-4147-A177-3AD203B41FA5}">
                      <a16:colId xmlns:a16="http://schemas.microsoft.com/office/drawing/2014/main" val="2494200965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405157475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1376648571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789209470"/>
                    </a:ext>
                  </a:extLst>
                </a:gridCol>
                <a:gridCol w="569934">
                  <a:extLst>
                    <a:ext uri="{9D8B030D-6E8A-4147-A177-3AD203B41FA5}">
                      <a16:colId xmlns:a16="http://schemas.microsoft.com/office/drawing/2014/main" val="31655769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b="0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0x00</a:t>
                      </a:r>
                      <a:endParaRPr lang="en-CH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</a:t>
                      </a:r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6082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0x01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</a:t>
                      </a:r>
                      <a:endParaRPr lang="en-CH" b="1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</a:t>
                      </a:r>
                      <a:endParaRPr lang="en-CH" b="1" dirty="0">
                        <a:solidFill>
                          <a:srgbClr val="FF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20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0x02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193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0x03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206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0x04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91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0x05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5220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0x06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9823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…</a:t>
                      </a:r>
                      <a:endParaRPr lang="en-CH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H" b="1" dirty="0">
                        <a:solidFill>
                          <a:schemeClr val="tx1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736234"/>
                  </a:ext>
                </a:extLst>
              </a:tr>
            </a:tbl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B6B4AE38-823E-4D24-8086-9A4CC5BD2EA0}"/>
              </a:ext>
            </a:extLst>
          </p:cNvPr>
          <p:cNvSpPr/>
          <p:nvPr/>
        </p:nvSpPr>
        <p:spPr>
          <a:xfrm>
            <a:off x="5638800" y="2971800"/>
            <a:ext cx="596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PPA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3D4EF2B-3085-4F25-8A70-582D6345749D}"/>
              </a:ext>
            </a:extLst>
          </p:cNvPr>
          <p:cNvSpPr/>
          <p:nvPr/>
        </p:nvSpPr>
        <p:spPr>
          <a:xfrm>
            <a:off x="4429637" y="3868588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0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5A32902-A3C6-4851-8CD0-86F904D57A95}"/>
              </a:ext>
            </a:extLst>
          </p:cNvPr>
          <p:cNvSpPr/>
          <p:nvPr/>
        </p:nvSpPr>
        <p:spPr>
          <a:xfrm>
            <a:off x="4429637" y="5351474"/>
            <a:ext cx="10567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</a:rPr>
              <a:t>Block 1</a:t>
            </a:r>
            <a:endParaRPr lang="en-CH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Left Brace 26">
            <a:extLst>
              <a:ext uri="{FF2B5EF4-FFF2-40B4-BE49-F238E27FC236}">
                <a16:creationId xmlns:a16="http://schemas.microsoft.com/office/drawing/2014/main" id="{329586BB-C638-4317-9120-67B76859F949}"/>
              </a:ext>
            </a:extLst>
          </p:cNvPr>
          <p:cNvSpPr/>
          <p:nvPr/>
        </p:nvSpPr>
        <p:spPr bwMode="auto">
          <a:xfrm>
            <a:off x="5427260" y="3481754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F1F65610-D489-4E98-BEAD-3122819FACF0}"/>
              </a:ext>
            </a:extLst>
          </p:cNvPr>
          <p:cNvSpPr/>
          <p:nvPr/>
        </p:nvSpPr>
        <p:spPr bwMode="auto">
          <a:xfrm>
            <a:off x="5427260" y="4950042"/>
            <a:ext cx="190305" cy="1143000"/>
          </a:xfrm>
          <a:prstGeom prst="leftBrace">
            <a:avLst>
              <a:gd name="adj1" fmla="val 38933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B2A0209-4FC7-453C-99D8-70DE8178FE40}"/>
              </a:ext>
            </a:extLst>
          </p:cNvPr>
          <p:cNvSpPr/>
          <p:nvPr/>
        </p:nvSpPr>
        <p:spPr bwMode="auto">
          <a:xfrm>
            <a:off x="1098009" y="3600450"/>
            <a:ext cx="2348479" cy="49124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6207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9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Edg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algn="just">
          <a:defRPr sz="400" b="1" dirty="0">
            <a:solidFill>
              <a:schemeClr val="bg2"/>
            </a:solidFill>
            <a:latin typeface="europa"/>
          </a:defRPr>
        </a:defPPr>
      </a:lstStyle>
    </a:sp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4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ambria" panose="020405030504060302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  <a:txDef>
      <a:spPr>
        <a:noFill/>
      </a:spPr>
      <a:bodyPr wrap="none" rtlCol="0" anchor="ctr">
        <a:spAutoFit/>
      </a:bodyPr>
      <a:lstStyle>
        <a:defPPr algn="ctr">
          <a:defRPr b="1" dirty="0">
            <a:latin typeface="Cambria" panose="02040503050406030204" pitchFamily="18" charset="0"/>
          </a:defRPr>
        </a:defPPr>
      </a:lstStyle>
    </a:tx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904</TotalTime>
  <Words>3624</Words>
  <Application>Microsoft Office PowerPoint</Application>
  <PresentationFormat>On-screen Show (4:3)</PresentationFormat>
  <Paragraphs>1738</Paragraphs>
  <Slides>48</Slides>
  <Notes>48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48</vt:i4>
      </vt:variant>
    </vt:vector>
  </HeadingPairs>
  <TitlesOfParts>
    <vt:vector size="67" baseType="lpstr">
      <vt:lpstr>ＭＳ Ｐゴシック</vt:lpstr>
      <vt:lpstr>Arial</vt:lpstr>
      <vt:lpstr>Calibri</vt:lpstr>
      <vt:lpstr>Cambria</vt:lpstr>
      <vt:lpstr>Courier New</vt:lpstr>
      <vt:lpstr>Garamond</vt:lpstr>
      <vt:lpstr>Tahoma</vt:lpstr>
      <vt:lpstr>Wingdings</vt:lpstr>
      <vt:lpstr>2_Edge</vt:lpstr>
      <vt:lpstr>3_Edge</vt:lpstr>
      <vt:lpstr>1_Metropolitan_bullet</vt:lpstr>
      <vt:lpstr>83_Edge</vt:lpstr>
      <vt:lpstr>10_Edge</vt:lpstr>
      <vt:lpstr>1_Edge</vt:lpstr>
      <vt:lpstr>4_Edge</vt:lpstr>
      <vt:lpstr>5_Edge</vt:lpstr>
      <vt:lpstr>7_Edge</vt:lpstr>
      <vt:lpstr>99_Edge</vt:lpstr>
      <vt:lpstr>9_Edge</vt:lpstr>
      <vt:lpstr>P&amp;S Modern SSDs  Fine-Grained Mapping &amp; Multi-Plane Operation-Aware Block Management</vt:lpstr>
      <vt:lpstr>Recap: What We Have Discussed So Far</vt:lpstr>
      <vt:lpstr>Today’s Agenda</vt:lpstr>
      <vt:lpstr>I/O Mismatch b/w OS and NAND Flash</vt:lpstr>
      <vt:lpstr>Small Write Requests</vt:lpstr>
      <vt:lpstr>Small Write Requests</vt:lpstr>
      <vt:lpstr>Small Write Requests</vt:lpstr>
      <vt:lpstr>Small Write Requests</vt:lpstr>
      <vt:lpstr>Small Write Requests</vt:lpstr>
      <vt:lpstr>Small Write Requests</vt:lpstr>
      <vt:lpstr>Small Write Requests</vt:lpstr>
      <vt:lpstr>Small Write Requests</vt:lpstr>
      <vt:lpstr>Small Write Requests</vt:lpstr>
      <vt:lpstr>Small Write Requests</vt:lpstr>
      <vt:lpstr>Small Write Requests</vt:lpstr>
      <vt:lpstr>Small Write Requests</vt:lpstr>
      <vt:lpstr>Small Write Requests</vt:lpstr>
      <vt:lpstr>Fine-Grained Mapping + Page Buffer</vt:lpstr>
      <vt:lpstr>Fine-Grained Mapping + Page Buffer</vt:lpstr>
      <vt:lpstr>Fine-Grained Mapping + Page Buffer</vt:lpstr>
      <vt:lpstr>Fine-Grained Mapping + Page Buffer</vt:lpstr>
      <vt:lpstr>Fine-Grained Mapping + Page Buffer</vt:lpstr>
      <vt:lpstr>Fine-Grained Mapping + Page Buffer</vt:lpstr>
      <vt:lpstr>Fine-Grained Mapping + Page Buffer</vt:lpstr>
      <vt:lpstr>Fine-Grained Mapping + Page Buffer</vt:lpstr>
      <vt:lpstr>Fine-Grained Mapping + Page Buffer</vt:lpstr>
      <vt:lpstr>Fine-Grained Mapping + Page Buffer</vt:lpstr>
      <vt:lpstr>Drawbacks of Fine-Grained Mapping</vt:lpstr>
      <vt:lpstr>Today’s Agenda</vt:lpstr>
      <vt:lpstr>Recap: Multi-Plane Operations</vt:lpstr>
      <vt:lpstr>Multi-Plane-Aware Data Placement</vt:lpstr>
      <vt:lpstr>Multi-Plane-Aware Data Placement</vt:lpstr>
      <vt:lpstr>Multi-Plane-Aware Data Placement</vt:lpstr>
      <vt:lpstr>Multi-Plane-Aware Block Management</vt:lpstr>
      <vt:lpstr>Multi-Plane-Aware Block Management</vt:lpstr>
      <vt:lpstr>Multi-Plane-Aware Block Management</vt:lpstr>
      <vt:lpstr>Multi-Plane-Aware Block Management</vt:lpstr>
      <vt:lpstr>Multi-Plane-Aware Block Management</vt:lpstr>
      <vt:lpstr>Multi-Plane-Aware Block Management</vt:lpstr>
      <vt:lpstr>Multi-Plane-Aware Block Management</vt:lpstr>
      <vt:lpstr>Multi-Plane-Aware Block Management</vt:lpstr>
      <vt:lpstr>Multi-Plane-Aware Block Management</vt:lpstr>
      <vt:lpstr>Multi-Plane-Aware Block Management</vt:lpstr>
      <vt:lpstr>Multi-Plane-Aware Block Management</vt:lpstr>
      <vt:lpstr>Multi-Plane-Aware Block Management</vt:lpstr>
      <vt:lpstr>Multi-Plane-Aware Block Management</vt:lpstr>
      <vt:lpstr>Multi-Plane-Aware Block Management</vt:lpstr>
      <vt:lpstr>P&amp;S Modern SSDs  Fine-Grained Mapping &amp; Multi-Plane Operation-Aware Block Management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Mohammad Sadrosadati</cp:lastModifiedBy>
  <cp:revision>1237</cp:revision>
  <dcterms:created xsi:type="dcterms:W3CDTF">2010-09-08T00:51:32Z</dcterms:created>
  <dcterms:modified xsi:type="dcterms:W3CDTF">2022-12-14T06:21:51Z</dcterms:modified>
</cp:coreProperties>
</file>